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1"/>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1" r:id="rId15"/>
    <p:sldId id="272" r:id="rId16"/>
    <p:sldId id="273" r:id="rId17"/>
    <p:sldId id="274" r:id="rId18"/>
    <p:sldId id="275" r:id="rId19"/>
    <p:sldId id="276" r:id="rId20"/>
    <p:sldId id="277" r:id="rId21"/>
    <p:sldId id="278" r:id="rId22"/>
    <p:sldId id="329" r:id="rId23"/>
    <p:sldId id="330" r:id="rId24"/>
    <p:sldId id="279" r:id="rId25"/>
    <p:sldId id="280" r:id="rId26"/>
    <p:sldId id="281" r:id="rId27"/>
    <p:sldId id="282" r:id="rId28"/>
    <p:sldId id="283" r:id="rId29"/>
    <p:sldId id="316" r:id="rId30"/>
    <p:sldId id="284" r:id="rId31"/>
    <p:sldId id="293" r:id="rId32"/>
    <p:sldId id="294" r:id="rId33"/>
    <p:sldId id="296" r:id="rId34"/>
    <p:sldId id="297" r:id="rId35"/>
    <p:sldId id="333" r:id="rId36"/>
    <p:sldId id="299" r:id="rId37"/>
    <p:sldId id="300" r:id="rId38"/>
    <p:sldId id="301" r:id="rId39"/>
    <p:sldId id="302" r:id="rId40"/>
    <p:sldId id="303" r:id="rId41"/>
    <p:sldId id="320" r:id="rId42"/>
    <p:sldId id="304" r:id="rId43"/>
    <p:sldId id="321" r:id="rId44"/>
    <p:sldId id="305" r:id="rId45"/>
    <p:sldId id="306" r:id="rId46"/>
    <p:sldId id="307" r:id="rId47"/>
    <p:sldId id="312" r:id="rId48"/>
    <p:sldId id="308" r:id="rId49"/>
    <p:sldId id="313" r:id="rId50"/>
    <p:sldId id="270" r:id="rId51"/>
    <p:sldId id="315" r:id="rId52"/>
    <p:sldId id="331" r:id="rId53"/>
    <p:sldId id="332" r:id="rId54"/>
    <p:sldId id="322" r:id="rId55"/>
    <p:sldId id="323" r:id="rId56"/>
    <p:sldId id="324" r:id="rId57"/>
    <p:sldId id="326" r:id="rId58"/>
    <p:sldId id="319" r:id="rId59"/>
    <p:sldId id="314" r:id="rId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5" autoAdjust="0"/>
    <p:restoredTop sz="94660"/>
  </p:normalViewPr>
  <p:slideViewPr>
    <p:cSldViewPr>
      <p:cViewPr varScale="1">
        <p:scale>
          <a:sx n="89" d="100"/>
          <a:sy n="89" d="100"/>
        </p:scale>
        <p:origin x="56" y="46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61F8837-710B-4C00-9FC2-75DC3B07F3BF}" type="datetimeFigureOut">
              <a:rPr lang="en-US" smtClean="0"/>
              <a:t>4/26/2022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AC0A9FE-A956-415D-ADA1-4944F727E526}" type="slidenum">
              <a:rPr lang="en-US" smtClean="0"/>
              <a:t>‹#›</a:t>
            </a:fld>
            <a:endParaRPr lang="en-US"/>
          </a:p>
        </p:txBody>
      </p:sp>
    </p:spTree>
    <p:extLst>
      <p:ext uri="{BB962C8B-B14F-4D97-AF65-F5344CB8AC3E}">
        <p14:creationId xmlns:p14="http://schemas.microsoft.com/office/powerpoint/2010/main" val="3286142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p:cNvSpPr/>
          <p:nvPr/>
        </p:nvSpPr>
        <p:spPr>
          <a:xfrm>
            <a:off x="1143000" y="685799"/>
            <a:ext cx="4572000" cy="3429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3" name="Notes Placeholder 2"/>
          <p:cNvSpPr txBox="1">
            <a:spLocks noGrp="1"/>
          </p:cNvSpPr>
          <p:nvPr>
            <p:ph type="body" sz="quarter" idx="1"/>
          </p:nvPr>
        </p:nvSpPr>
        <p:spPr>
          <a:xfrm>
            <a:off x="914400" y="4343040"/>
            <a:ext cx="5029200" cy="4228200"/>
          </a:xfrm>
          <a:solidFill>
            <a:srgbClr val="FFFFFF"/>
          </a:solidFill>
          <a:ln w="9360">
            <a:solidFill>
              <a:srgbClr val="000000"/>
            </a:solidFill>
            <a:prstDash val="solid"/>
            <a:miter/>
          </a:ln>
        </p:spPr>
        <p:txBody>
          <a:bodyPr lIns="4680" tIns="4680" rIns="4680" bIns="4680"/>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tyle>
          <a:lnRef idx="2">
            <a:schemeClr val="accent1">
              <a:shade val="50000"/>
            </a:schemeClr>
          </a:lnRef>
          <a:fillRef idx="1">
            <a:schemeClr val="accent1"/>
          </a:fillRef>
          <a:effectRef idx="0">
            <a:schemeClr val="accent1"/>
          </a:effectRef>
          <a:fontRef idx="minor">
            <a:schemeClr val="lt1"/>
          </a:fontRef>
        </p:style>
      </p:sp>
      <p:sp>
        <p:nvSpPr>
          <p:cNvPr id="3" name="Notes Placeholder 2"/>
          <p:cNvSpPr txBox="1">
            <a:spLocks noGrp="1"/>
          </p:cNvSpPr>
          <p:nvPr>
            <p:ph type="body" sz="quarter" idx="1"/>
          </p:nvPr>
        </p:nvSpPr>
        <p:spPr>
          <a:xfrm>
            <a:off x="914400" y="4343400"/>
            <a:ext cx="5029200" cy="4209120"/>
          </a:xfrm>
        </p:spPr>
        <p:txBody>
          <a:bodyPr/>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tyle>
          <a:lnRef idx="2">
            <a:schemeClr val="accent1">
              <a:shade val="50000"/>
            </a:schemeClr>
          </a:lnRef>
          <a:fillRef idx="1">
            <a:schemeClr val="accent1"/>
          </a:fillRef>
          <a:effectRef idx="0">
            <a:schemeClr val="accent1"/>
          </a:effectRef>
          <a:fontRef idx="minor">
            <a:schemeClr val="lt1"/>
          </a:fontRef>
        </p:style>
      </p:sp>
      <p:sp>
        <p:nvSpPr>
          <p:cNvPr id="3" name="Notes Placeholder 2"/>
          <p:cNvSpPr txBox="1">
            <a:spLocks noGrp="1"/>
          </p:cNvSpPr>
          <p:nvPr>
            <p:ph type="body" sz="quarter" idx="1"/>
          </p:nvPr>
        </p:nvSpPr>
        <p:spPr>
          <a:xfrm>
            <a:off x="914400" y="4343400"/>
            <a:ext cx="5029200" cy="4209120"/>
          </a:xfrm>
        </p:spPr>
        <p:txBody>
          <a:bodyPr/>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tyle>
          <a:lnRef idx="2">
            <a:schemeClr val="accent1">
              <a:shade val="50000"/>
            </a:schemeClr>
          </a:lnRef>
          <a:fillRef idx="1">
            <a:schemeClr val="accent1"/>
          </a:fillRef>
          <a:effectRef idx="0">
            <a:schemeClr val="accent1"/>
          </a:effectRef>
          <a:fontRef idx="minor">
            <a:schemeClr val="lt1"/>
          </a:fontRef>
        </p:style>
      </p:sp>
      <p:sp>
        <p:nvSpPr>
          <p:cNvPr id="3" name="Notes Placeholder 2"/>
          <p:cNvSpPr txBox="1">
            <a:spLocks noGrp="1"/>
          </p:cNvSpPr>
          <p:nvPr>
            <p:ph type="body" sz="quarter" idx="1"/>
          </p:nvPr>
        </p:nvSpPr>
        <p:spPr>
          <a:xfrm>
            <a:off x="914400" y="4343400"/>
            <a:ext cx="5029200" cy="4209120"/>
          </a:xfrm>
        </p:spPr>
        <p:txBody>
          <a:bodyPr/>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tyle>
          <a:lnRef idx="2">
            <a:schemeClr val="accent1">
              <a:shade val="50000"/>
            </a:schemeClr>
          </a:lnRef>
          <a:fillRef idx="1">
            <a:schemeClr val="accent1"/>
          </a:fillRef>
          <a:effectRef idx="0">
            <a:schemeClr val="accent1"/>
          </a:effectRef>
          <a:fontRef idx="minor">
            <a:schemeClr val="lt1"/>
          </a:fontRef>
        </p:style>
      </p:sp>
      <p:sp>
        <p:nvSpPr>
          <p:cNvPr id="3" name="Notes Placeholder 2"/>
          <p:cNvSpPr txBox="1">
            <a:spLocks noGrp="1"/>
          </p:cNvSpPr>
          <p:nvPr>
            <p:ph type="body" sz="quarter" idx="1"/>
          </p:nvPr>
        </p:nvSpPr>
        <p:spPr>
          <a:xfrm>
            <a:off x="914400" y="4343400"/>
            <a:ext cx="5029200" cy="4209120"/>
          </a:xfrm>
        </p:spPr>
        <p:txBody>
          <a:bodyPr/>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tyle>
          <a:lnRef idx="2">
            <a:schemeClr val="accent1">
              <a:shade val="50000"/>
            </a:schemeClr>
          </a:lnRef>
          <a:fillRef idx="1">
            <a:schemeClr val="accent1"/>
          </a:fillRef>
          <a:effectRef idx="0">
            <a:schemeClr val="accent1"/>
          </a:effectRef>
          <a:fontRef idx="minor">
            <a:schemeClr val="lt1"/>
          </a:fontRef>
        </p:style>
      </p:sp>
      <p:sp>
        <p:nvSpPr>
          <p:cNvPr id="3" name="Notes Placeholder 2"/>
          <p:cNvSpPr txBox="1">
            <a:spLocks noGrp="1"/>
          </p:cNvSpPr>
          <p:nvPr>
            <p:ph type="body" sz="quarter" idx="1"/>
          </p:nvPr>
        </p:nvSpPr>
        <p:spPr>
          <a:xfrm>
            <a:off x="914400" y="4343400"/>
            <a:ext cx="5029200" cy="4209120"/>
          </a:xfrm>
        </p:spPr>
        <p:txBody>
          <a:bodyPr/>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tyle>
          <a:lnRef idx="2">
            <a:schemeClr val="accent1">
              <a:shade val="50000"/>
            </a:schemeClr>
          </a:lnRef>
          <a:fillRef idx="1">
            <a:schemeClr val="accent1"/>
          </a:fillRef>
          <a:effectRef idx="0">
            <a:schemeClr val="accent1"/>
          </a:effectRef>
          <a:fontRef idx="minor">
            <a:schemeClr val="lt1"/>
          </a:fontRef>
        </p:style>
      </p:sp>
      <p:sp>
        <p:nvSpPr>
          <p:cNvPr id="3" name="Notes Placeholder 2"/>
          <p:cNvSpPr txBox="1">
            <a:spLocks noGrp="1"/>
          </p:cNvSpPr>
          <p:nvPr>
            <p:ph type="body" sz="quarter" idx="1"/>
          </p:nvPr>
        </p:nvSpPr>
        <p:spPr>
          <a:xfrm>
            <a:off x="914400" y="4343400"/>
            <a:ext cx="5029200" cy="4209120"/>
          </a:xfrm>
        </p:spPr>
        <p:txBody>
          <a:bodyPr/>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tyle>
          <a:lnRef idx="2">
            <a:schemeClr val="accent1">
              <a:shade val="50000"/>
            </a:schemeClr>
          </a:lnRef>
          <a:fillRef idx="1">
            <a:schemeClr val="accent1"/>
          </a:fillRef>
          <a:effectRef idx="0">
            <a:schemeClr val="accent1"/>
          </a:effectRef>
          <a:fontRef idx="minor">
            <a:schemeClr val="lt1"/>
          </a:fontRef>
        </p:style>
      </p:sp>
      <p:sp>
        <p:nvSpPr>
          <p:cNvPr id="3" name="Notes Placeholder 2"/>
          <p:cNvSpPr txBox="1">
            <a:spLocks noGrp="1"/>
          </p:cNvSpPr>
          <p:nvPr>
            <p:ph type="body" sz="quarter" idx="1"/>
          </p:nvPr>
        </p:nvSpPr>
        <p:spPr>
          <a:xfrm>
            <a:off x="914400" y="4343400"/>
            <a:ext cx="5029200" cy="4209120"/>
          </a:xfrm>
        </p:spPr>
        <p:txBody>
          <a:bodyPr/>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tyle>
          <a:lnRef idx="2">
            <a:schemeClr val="accent1">
              <a:shade val="50000"/>
            </a:schemeClr>
          </a:lnRef>
          <a:fillRef idx="1">
            <a:schemeClr val="accent1"/>
          </a:fillRef>
          <a:effectRef idx="0">
            <a:schemeClr val="accent1"/>
          </a:effectRef>
          <a:fontRef idx="minor">
            <a:schemeClr val="lt1"/>
          </a:fontRef>
        </p:style>
      </p:sp>
      <p:sp>
        <p:nvSpPr>
          <p:cNvPr id="3" name="Notes Placeholder 2"/>
          <p:cNvSpPr txBox="1">
            <a:spLocks noGrp="1"/>
          </p:cNvSpPr>
          <p:nvPr>
            <p:ph type="body" sz="quarter" idx="1"/>
          </p:nvPr>
        </p:nvSpPr>
        <p:spPr>
          <a:xfrm>
            <a:off x="914400" y="4343400"/>
            <a:ext cx="5029200" cy="4209120"/>
          </a:xfrm>
        </p:spPr>
        <p:txBody>
          <a:bodyPr/>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tyle>
          <a:lnRef idx="2">
            <a:schemeClr val="accent1">
              <a:shade val="50000"/>
            </a:schemeClr>
          </a:lnRef>
          <a:fillRef idx="1">
            <a:schemeClr val="accent1"/>
          </a:fillRef>
          <a:effectRef idx="0">
            <a:schemeClr val="accent1"/>
          </a:effectRef>
          <a:fontRef idx="minor">
            <a:schemeClr val="lt1"/>
          </a:fontRef>
        </p:style>
      </p:sp>
      <p:sp>
        <p:nvSpPr>
          <p:cNvPr id="3" name="Notes Placeholder 2"/>
          <p:cNvSpPr txBox="1">
            <a:spLocks noGrp="1"/>
          </p:cNvSpPr>
          <p:nvPr>
            <p:ph type="body" sz="quarter" idx="1"/>
          </p:nvPr>
        </p:nvSpPr>
        <p:spPr>
          <a:xfrm>
            <a:off x="914400" y="4343400"/>
            <a:ext cx="5029200" cy="4209120"/>
          </a:xfrm>
        </p:spPr>
        <p:txBody>
          <a:bodyPr/>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tyle>
          <a:lnRef idx="2">
            <a:schemeClr val="accent1">
              <a:shade val="50000"/>
            </a:schemeClr>
          </a:lnRef>
          <a:fillRef idx="1">
            <a:schemeClr val="accent1"/>
          </a:fillRef>
          <a:effectRef idx="0">
            <a:schemeClr val="accent1"/>
          </a:effectRef>
          <a:fontRef idx="minor">
            <a:schemeClr val="lt1"/>
          </a:fontRef>
        </p:style>
      </p:sp>
      <p:sp>
        <p:nvSpPr>
          <p:cNvPr id="3" name="Notes Placeholder 2"/>
          <p:cNvSpPr txBox="1">
            <a:spLocks noGrp="1"/>
          </p:cNvSpPr>
          <p:nvPr>
            <p:ph type="body" sz="quarter" idx="1"/>
          </p:nvPr>
        </p:nvSpPr>
        <p:spPr>
          <a:xfrm>
            <a:off x="914400" y="4343400"/>
            <a:ext cx="5029200" cy="4209120"/>
          </a:xfrm>
        </p:spPr>
        <p:txBody>
          <a:bodyPr/>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tyle>
          <a:lnRef idx="2">
            <a:schemeClr val="accent1">
              <a:shade val="50000"/>
            </a:schemeClr>
          </a:lnRef>
          <a:fillRef idx="1">
            <a:schemeClr val="accent1"/>
          </a:fillRef>
          <a:effectRef idx="0">
            <a:schemeClr val="accent1"/>
          </a:effectRef>
          <a:fontRef idx="minor">
            <a:schemeClr val="lt1"/>
          </a:fontRef>
        </p:style>
      </p:sp>
      <p:sp>
        <p:nvSpPr>
          <p:cNvPr id="3" name="Notes Placeholder 2"/>
          <p:cNvSpPr txBox="1">
            <a:spLocks noGrp="1"/>
          </p:cNvSpPr>
          <p:nvPr>
            <p:ph type="body" sz="quarter" idx="1"/>
          </p:nvPr>
        </p:nvSpPr>
        <p:spPr>
          <a:xfrm>
            <a:off x="914400" y="4343400"/>
            <a:ext cx="5029200" cy="4209120"/>
          </a:xfrm>
        </p:spPr>
        <p:txBody>
          <a:bodyPr/>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tyle>
          <a:lnRef idx="2">
            <a:schemeClr val="accent1">
              <a:shade val="50000"/>
            </a:schemeClr>
          </a:lnRef>
          <a:fillRef idx="1">
            <a:schemeClr val="accent1"/>
          </a:fillRef>
          <a:effectRef idx="0">
            <a:schemeClr val="accent1"/>
          </a:effectRef>
          <a:fontRef idx="minor">
            <a:schemeClr val="lt1"/>
          </a:fontRef>
        </p:style>
      </p:sp>
      <p:sp>
        <p:nvSpPr>
          <p:cNvPr id="3" name="Notes Placeholder 2"/>
          <p:cNvSpPr txBox="1">
            <a:spLocks noGrp="1"/>
          </p:cNvSpPr>
          <p:nvPr>
            <p:ph type="body" sz="quarter" idx="1"/>
          </p:nvPr>
        </p:nvSpPr>
        <p:spPr>
          <a:xfrm>
            <a:off x="914400" y="4343400"/>
            <a:ext cx="5029200" cy="4209120"/>
          </a:xfrm>
        </p:spPr>
        <p:txBody>
          <a:bodyPr/>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tyle>
          <a:lnRef idx="2">
            <a:schemeClr val="accent1">
              <a:shade val="50000"/>
            </a:schemeClr>
          </a:lnRef>
          <a:fillRef idx="1">
            <a:schemeClr val="accent1"/>
          </a:fillRef>
          <a:effectRef idx="0">
            <a:schemeClr val="accent1"/>
          </a:effectRef>
          <a:fontRef idx="minor">
            <a:schemeClr val="lt1"/>
          </a:fontRef>
        </p:style>
      </p:sp>
      <p:sp>
        <p:nvSpPr>
          <p:cNvPr id="3" name="Notes Placeholder 2"/>
          <p:cNvSpPr txBox="1">
            <a:spLocks noGrp="1"/>
          </p:cNvSpPr>
          <p:nvPr>
            <p:ph type="body" sz="quarter" idx="1"/>
          </p:nvPr>
        </p:nvSpPr>
        <p:spPr>
          <a:xfrm>
            <a:off x="914400" y="4343400"/>
            <a:ext cx="5029200" cy="4209120"/>
          </a:xfrm>
        </p:spPr>
        <p:txBody>
          <a:bodyPr/>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tyle>
          <a:lnRef idx="2">
            <a:schemeClr val="accent1">
              <a:shade val="50000"/>
            </a:schemeClr>
          </a:lnRef>
          <a:fillRef idx="1">
            <a:schemeClr val="accent1"/>
          </a:fillRef>
          <a:effectRef idx="0">
            <a:schemeClr val="accent1"/>
          </a:effectRef>
          <a:fontRef idx="minor">
            <a:schemeClr val="lt1"/>
          </a:fontRef>
        </p:style>
      </p:sp>
      <p:sp>
        <p:nvSpPr>
          <p:cNvPr id="3" name="Notes Placeholder 2"/>
          <p:cNvSpPr txBox="1">
            <a:spLocks noGrp="1"/>
          </p:cNvSpPr>
          <p:nvPr>
            <p:ph type="body" sz="quarter" idx="1"/>
          </p:nvPr>
        </p:nvSpPr>
        <p:spPr>
          <a:xfrm>
            <a:off x="914400" y="4343400"/>
            <a:ext cx="5029200" cy="4209120"/>
          </a:xfrm>
        </p:spPr>
        <p:txBody>
          <a:bodyPr/>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tyle>
          <a:lnRef idx="2">
            <a:schemeClr val="accent1">
              <a:shade val="50000"/>
            </a:schemeClr>
          </a:lnRef>
          <a:fillRef idx="1">
            <a:schemeClr val="accent1"/>
          </a:fillRef>
          <a:effectRef idx="0">
            <a:schemeClr val="accent1"/>
          </a:effectRef>
          <a:fontRef idx="minor">
            <a:schemeClr val="lt1"/>
          </a:fontRef>
        </p:style>
      </p:sp>
      <p:sp>
        <p:nvSpPr>
          <p:cNvPr id="3" name="Notes Placeholder 2"/>
          <p:cNvSpPr txBox="1">
            <a:spLocks noGrp="1"/>
          </p:cNvSpPr>
          <p:nvPr>
            <p:ph type="body" sz="quarter" idx="1"/>
          </p:nvPr>
        </p:nvSpPr>
        <p:spPr>
          <a:xfrm>
            <a:off x="914400" y="4343400"/>
            <a:ext cx="5029200" cy="4209120"/>
          </a:xfrm>
        </p:spPr>
        <p:txBody>
          <a:bodyPr/>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tyle>
          <a:lnRef idx="2">
            <a:schemeClr val="accent1">
              <a:shade val="50000"/>
            </a:schemeClr>
          </a:lnRef>
          <a:fillRef idx="1">
            <a:schemeClr val="accent1"/>
          </a:fillRef>
          <a:effectRef idx="0">
            <a:schemeClr val="accent1"/>
          </a:effectRef>
          <a:fontRef idx="minor">
            <a:schemeClr val="lt1"/>
          </a:fontRef>
        </p:style>
      </p:sp>
      <p:sp>
        <p:nvSpPr>
          <p:cNvPr id="3" name="Notes Placeholder 2"/>
          <p:cNvSpPr txBox="1">
            <a:spLocks noGrp="1"/>
          </p:cNvSpPr>
          <p:nvPr>
            <p:ph type="body" sz="quarter" idx="1"/>
          </p:nvPr>
        </p:nvSpPr>
        <p:spPr>
          <a:xfrm>
            <a:off x="914400" y="4343400"/>
            <a:ext cx="5029200" cy="4209120"/>
          </a:xfrm>
        </p:spPr>
        <p:txBody>
          <a:bodyPr/>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tyle>
          <a:lnRef idx="2">
            <a:schemeClr val="accent1">
              <a:shade val="50000"/>
            </a:schemeClr>
          </a:lnRef>
          <a:fillRef idx="1">
            <a:schemeClr val="accent1"/>
          </a:fillRef>
          <a:effectRef idx="0">
            <a:schemeClr val="accent1"/>
          </a:effectRef>
          <a:fontRef idx="minor">
            <a:schemeClr val="lt1"/>
          </a:fontRef>
        </p:style>
      </p:sp>
      <p:sp>
        <p:nvSpPr>
          <p:cNvPr id="3" name="Notes Placeholder 2"/>
          <p:cNvSpPr txBox="1">
            <a:spLocks noGrp="1"/>
          </p:cNvSpPr>
          <p:nvPr>
            <p:ph type="body" sz="quarter" idx="1"/>
          </p:nvPr>
        </p:nvSpPr>
        <p:spPr>
          <a:xfrm>
            <a:off x="914400" y="4343400"/>
            <a:ext cx="5029200" cy="4209120"/>
          </a:xfrm>
        </p:spPr>
        <p:txBody>
          <a:bodyPr/>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endParaRPr lang="en-US"/>
          </a:p>
        </p:txBody>
      </p:sp>
    </p:spTree>
    <p:extLst>
      <p:ext uri="{BB962C8B-B14F-4D97-AF65-F5344CB8AC3E}">
        <p14:creationId xmlns:p14="http://schemas.microsoft.com/office/powerpoint/2010/main" val="1484282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tyle>
          <a:lnRef idx="2">
            <a:schemeClr val="accent1">
              <a:shade val="50000"/>
            </a:schemeClr>
          </a:lnRef>
          <a:fillRef idx="1">
            <a:schemeClr val="accent1"/>
          </a:fillRef>
          <a:effectRef idx="0">
            <a:schemeClr val="accent1"/>
          </a:effectRef>
          <a:fontRef idx="minor">
            <a:schemeClr val="lt1"/>
          </a:fontRef>
        </p:style>
      </p:sp>
      <p:sp>
        <p:nvSpPr>
          <p:cNvPr id="3" name="Notes Placeholder 2"/>
          <p:cNvSpPr txBox="1">
            <a:spLocks noGrp="1"/>
          </p:cNvSpPr>
          <p:nvPr>
            <p:ph type="body" sz="quarter" idx="1"/>
          </p:nvPr>
        </p:nvSpPr>
        <p:spPr>
          <a:xfrm>
            <a:off x="914400" y="4343400"/>
            <a:ext cx="5029200" cy="4209120"/>
          </a:xfrm>
        </p:spPr>
        <p:txBody>
          <a:bodyPr/>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tyle>
          <a:lnRef idx="2">
            <a:schemeClr val="accent1">
              <a:shade val="50000"/>
            </a:schemeClr>
          </a:lnRef>
          <a:fillRef idx="1">
            <a:schemeClr val="accent1"/>
          </a:fillRef>
          <a:effectRef idx="0">
            <a:schemeClr val="accent1"/>
          </a:effectRef>
          <a:fontRef idx="minor">
            <a:schemeClr val="lt1"/>
          </a:fontRef>
        </p:style>
      </p:sp>
      <p:sp>
        <p:nvSpPr>
          <p:cNvPr id="3" name="Notes Placeholder 2"/>
          <p:cNvSpPr txBox="1">
            <a:spLocks noGrp="1"/>
          </p:cNvSpPr>
          <p:nvPr>
            <p:ph type="body" sz="quarter" idx="1"/>
          </p:nvPr>
        </p:nvSpPr>
        <p:spPr>
          <a:xfrm>
            <a:off x="914400" y="4343400"/>
            <a:ext cx="5029200" cy="4209120"/>
          </a:xfrm>
        </p:spPr>
        <p:txBody>
          <a:bodyPr/>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tyle>
          <a:lnRef idx="2">
            <a:schemeClr val="accent1">
              <a:shade val="50000"/>
            </a:schemeClr>
          </a:lnRef>
          <a:fillRef idx="1">
            <a:schemeClr val="accent1"/>
          </a:fillRef>
          <a:effectRef idx="0">
            <a:schemeClr val="accent1"/>
          </a:effectRef>
          <a:fontRef idx="minor">
            <a:schemeClr val="lt1"/>
          </a:fontRef>
        </p:style>
      </p:sp>
      <p:sp>
        <p:nvSpPr>
          <p:cNvPr id="3" name="Notes Placeholder 2"/>
          <p:cNvSpPr txBox="1">
            <a:spLocks noGrp="1"/>
          </p:cNvSpPr>
          <p:nvPr>
            <p:ph type="body" sz="quarter" idx="1"/>
          </p:nvPr>
        </p:nvSpPr>
        <p:spPr>
          <a:xfrm>
            <a:off x="914400" y="4343400"/>
            <a:ext cx="5029200" cy="4209120"/>
          </a:xfrm>
        </p:spPr>
        <p:txBody>
          <a:bodyPr/>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tyle>
          <a:lnRef idx="2">
            <a:schemeClr val="accent1">
              <a:shade val="50000"/>
            </a:schemeClr>
          </a:lnRef>
          <a:fillRef idx="1">
            <a:schemeClr val="accent1"/>
          </a:fillRef>
          <a:effectRef idx="0">
            <a:schemeClr val="accent1"/>
          </a:effectRef>
          <a:fontRef idx="minor">
            <a:schemeClr val="lt1"/>
          </a:fontRef>
        </p:style>
      </p:sp>
      <p:sp>
        <p:nvSpPr>
          <p:cNvPr id="3" name="Notes Placeholder 2"/>
          <p:cNvSpPr txBox="1">
            <a:spLocks noGrp="1"/>
          </p:cNvSpPr>
          <p:nvPr>
            <p:ph type="body" sz="quarter" idx="1"/>
          </p:nvPr>
        </p:nvSpPr>
        <p:spPr>
          <a:xfrm>
            <a:off x="914400" y="4343400"/>
            <a:ext cx="5029200" cy="4209120"/>
          </a:xfrm>
        </p:spPr>
        <p:txBody>
          <a:bodyPr/>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tyle>
          <a:lnRef idx="2">
            <a:schemeClr val="accent1">
              <a:shade val="50000"/>
            </a:schemeClr>
          </a:lnRef>
          <a:fillRef idx="1">
            <a:schemeClr val="accent1"/>
          </a:fillRef>
          <a:effectRef idx="0">
            <a:schemeClr val="accent1"/>
          </a:effectRef>
          <a:fontRef idx="minor">
            <a:schemeClr val="lt1"/>
          </a:fontRef>
        </p:style>
      </p:sp>
      <p:sp>
        <p:nvSpPr>
          <p:cNvPr id="3" name="Notes Placeholder 2"/>
          <p:cNvSpPr txBox="1">
            <a:spLocks noGrp="1"/>
          </p:cNvSpPr>
          <p:nvPr>
            <p:ph type="body" sz="quarter" idx="1"/>
          </p:nvPr>
        </p:nvSpPr>
        <p:spPr>
          <a:xfrm>
            <a:off x="914400" y="4343400"/>
            <a:ext cx="5029200" cy="4209120"/>
          </a:xfrm>
        </p:spPr>
        <p:txBody>
          <a:bodyPr/>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tyle>
          <a:lnRef idx="2">
            <a:schemeClr val="accent1">
              <a:shade val="50000"/>
            </a:schemeClr>
          </a:lnRef>
          <a:fillRef idx="1">
            <a:schemeClr val="accent1"/>
          </a:fillRef>
          <a:effectRef idx="0">
            <a:schemeClr val="accent1"/>
          </a:effectRef>
          <a:fontRef idx="minor">
            <a:schemeClr val="lt1"/>
          </a:fontRef>
        </p:style>
      </p:sp>
      <p:sp>
        <p:nvSpPr>
          <p:cNvPr id="3" name="Notes Placeholder 2"/>
          <p:cNvSpPr txBox="1">
            <a:spLocks noGrp="1"/>
          </p:cNvSpPr>
          <p:nvPr>
            <p:ph type="body" sz="quarter" idx="1"/>
          </p:nvPr>
        </p:nvSpPr>
        <p:spPr>
          <a:xfrm>
            <a:off x="914400" y="4343400"/>
            <a:ext cx="5029200" cy="4209120"/>
          </a:xfrm>
        </p:spPr>
        <p:txBody>
          <a:bodyPr/>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tyle>
          <a:lnRef idx="2">
            <a:schemeClr val="accent1">
              <a:shade val="50000"/>
            </a:schemeClr>
          </a:lnRef>
          <a:fillRef idx="1">
            <a:schemeClr val="accent1"/>
          </a:fillRef>
          <a:effectRef idx="0">
            <a:schemeClr val="accent1"/>
          </a:effectRef>
          <a:fontRef idx="minor">
            <a:schemeClr val="lt1"/>
          </a:fontRef>
        </p:style>
      </p:sp>
      <p:sp>
        <p:nvSpPr>
          <p:cNvPr id="3" name="Notes Placeholder 2"/>
          <p:cNvSpPr txBox="1">
            <a:spLocks noGrp="1"/>
          </p:cNvSpPr>
          <p:nvPr>
            <p:ph type="body" sz="quarter" idx="1"/>
          </p:nvPr>
        </p:nvSpPr>
        <p:spPr>
          <a:xfrm>
            <a:off x="914400" y="4343400"/>
            <a:ext cx="5029200" cy="4209120"/>
          </a:xfrm>
        </p:spPr>
        <p:txBody>
          <a:bodyPr/>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p:cNvSpPr/>
          <p:nvPr/>
        </p:nvSpPr>
        <p:spPr>
          <a:xfrm>
            <a:off x="1143000" y="685799"/>
            <a:ext cx="4572000" cy="3429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3" name="Notes Placeholder 2"/>
          <p:cNvSpPr txBox="1">
            <a:spLocks noGrp="1"/>
          </p:cNvSpPr>
          <p:nvPr>
            <p:ph type="body" sz="quarter" idx="1"/>
          </p:nvPr>
        </p:nvSpPr>
        <p:spPr>
          <a:xfrm>
            <a:off x="914400" y="4343040"/>
            <a:ext cx="5029200" cy="4228200"/>
          </a:xfrm>
          <a:solidFill>
            <a:srgbClr val="FFFFFF"/>
          </a:solidFill>
          <a:ln w="9360">
            <a:solidFill>
              <a:srgbClr val="000000"/>
            </a:solidFill>
            <a:prstDash val="solid"/>
            <a:miter/>
          </a:ln>
        </p:spPr>
        <p:txBody>
          <a:bodyPr lIns="4680" tIns="4680" rIns="4680" bIns="4680"/>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a:endParaRPr lang="en-US">
                <a:solidFill>
                  <a:prstClr val="white"/>
                </a:solidFill>
              </a:endParaRPr>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r>
              <a:rPr lang="en-NZ"/>
              <a:t>159.302</a:t>
            </a:r>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r>
              <a:rPr lang="en-NZ">
                <a:solidFill>
                  <a:srgbClr val="2DA2BF">
                    <a:tint val="20000"/>
                  </a:srgbClr>
                </a:solidFill>
              </a:rPr>
              <a:t>Stephen Marsland</a:t>
            </a:r>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9FD525F5-E747-47AF-BDBA-7D74097EADC4}" type="slidenum">
              <a:rPr lang="en-US" smtClean="0"/>
              <a:pPr/>
              <a:t>‹#›</a:t>
            </a:fld>
            <a:endParaRPr lang="en-US"/>
          </a:p>
        </p:txBody>
      </p:sp>
    </p:spTree>
    <p:extLst>
      <p:ext uri="{BB962C8B-B14F-4D97-AF65-F5344CB8AC3E}">
        <p14:creationId xmlns:p14="http://schemas.microsoft.com/office/powerpoint/2010/main" val="3240577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NZ">
                <a:solidFill>
                  <a:prstClr val="black"/>
                </a:solidFill>
              </a:rPr>
              <a:t>159.302</a:t>
            </a:r>
          </a:p>
        </p:txBody>
      </p:sp>
      <p:sp>
        <p:nvSpPr>
          <p:cNvPr id="5" name="Footer Placeholder 4"/>
          <p:cNvSpPr>
            <a:spLocks noGrp="1"/>
          </p:cNvSpPr>
          <p:nvPr>
            <p:ph type="ftr" sz="quarter" idx="11"/>
          </p:nvPr>
        </p:nvSpPr>
        <p:spPr/>
        <p:txBody>
          <a:bodyPr/>
          <a:lstStyle/>
          <a:p>
            <a:r>
              <a:rPr lang="en-NZ">
                <a:solidFill>
                  <a:prstClr val="black"/>
                </a:solidFill>
              </a:rPr>
              <a:t>Stephen Marsland</a:t>
            </a:r>
          </a:p>
        </p:txBody>
      </p:sp>
      <p:sp>
        <p:nvSpPr>
          <p:cNvPr id="6" name="Slide Number Placeholder 5"/>
          <p:cNvSpPr>
            <a:spLocks noGrp="1"/>
          </p:cNvSpPr>
          <p:nvPr>
            <p:ph type="sldNum" sz="quarter" idx="12"/>
          </p:nvPr>
        </p:nvSpPr>
        <p:spPr/>
        <p:txBody>
          <a:bodyPr/>
          <a:lstStyle/>
          <a:p>
            <a:fld id="{9FD525F5-E747-47AF-BDBA-7D74097EADC4}"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3812469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NZ">
                <a:solidFill>
                  <a:prstClr val="black"/>
                </a:solidFill>
              </a:rPr>
              <a:t>159.302</a:t>
            </a:r>
          </a:p>
        </p:txBody>
      </p:sp>
      <p:sp>
        <p:nvSpPr>
          <p:cNvPr id="5" name="Footer Placeholder 4"/>
          <p:cNvSpPr>
            <a:spLocks noGrp="1"/>
          </p:cNvSpPr>
          <p:nvPr>
            <p:ph type="ftr" sz="quarter" idx="11"/>
          </p:nvPr>
        </p:nvSpPr>
        <p:spPr/>
        <p:txBody>
          <a:bodyPr/>
          <a:lstStyle/>
          <a:p>
            <a:r>
              <a:rPr lang="en-NZ">
                <a:solidFill>
                  <a:prstClr val="black"/>
                </a:solidFill>
              </a:rPr>
              <a:t>Stephen Marsland</a:t>
            </a:r>
          </a:p>
        </p:txBody>
      </p:sp>
      <p:sp>
        <p:nvSpPr>
          <p:cNvPr id="6" name="Slide Number Placeholder 5"/>
          <p:cNvSpPr>
            <a:spLocks noGrp="1"/>
          </p:cNvSpPr>
          <p:nvPr>
            <p:ph type="sldNum" sz="quarter" idx="12"/>
          </p:nvPr>
        </p:nvSpPr>
        <p:spPr/>
        <p:txBody>
          <a:bodyPr/>
          <a:lstStyle/>
          <a:p>
            <a:fld id="{9FD525F5-E747-47AF-BDBA-7D74097EADC4}"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9589387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a:xfrm>
            <a:off x="457200" y="6248400"/>
            <a:ext cx="5562600" cy="457200"/>
          </a:xfrm>
        </p:spPr>
        <p:txBody>
          <a:bodyPr/>
          <a:lstStyle>
            <a:lvl1pPr>
              <a:defRPr/>
            </a:lvl1pPr>
          </a:lstStyle>
          <a:p>
            <a:r>
              <a:rPr lang="en-US" altLang="en-US">
                <a:solidFill>
                  <a:prstClr val="black"/>
                </a:solidFill>
              </a:rPr>
              <a:t>CS583, Bing Liu, UIC</a:t>
            </a:r>
          </a:p>
        </p:txBody>
      </p:sp>
      <p:sp>
        <p:nvSpPr>
          <p:cNvPr id="6" name="Slide Number Placeholder 5"/>
          <p:cNvSpPr>
            <a:spLocks noGrp="1"/>
          </p:cNvSpPr>
          <p:nvPr>
            <p:ph type="sldNum" sz="quarter" idx="11"/>
          </p:nvPr>
        </p:nvSpPr>
        <p:spPr>
          <a:xfrm>
            <a:off x="6553200" y="6243638"/>
            <a:ext cx="2133600" cy="457200"/>
          </a:xfrm>
        </p:spPr>
        <p:txBody>
          <a:bodyPr/>
          <a:lstStyle>
            <a:lvl1pPr>
              <a:defRPr/>
            </a:lvl1pPr>
          </a:lstStyle>
          <a:p>
            <a:fld id="{5DEE7638-6DB0-4567-9793-176FA4098685}"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480272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NZ">
                <a:solidFill>
                  <a:prstClr val="black"/>
                </a:solidFill>
              </a:rPr>
              <a:t>159.302</a:t>
            </a:r>
          </a:p>
        </p:txBody>
      </p:sp>
      <p:sp>
        <p:nvSpPr>
          <p:cNvPr id="5" name="Footer Placeholder 4"/>
          <p:cNvSpPr>
            <a:spLocks noGrp="1"/>
          </p:cNvSpPr>
          <p:nvPr>
            <p:ph type="ftr" sz="quarter" idx="11"/>
          </p:nvPr>
        </p:nvSpPr>
        <p:spPr/>
        <p:txBody>
          <a:bodyPr/>
          <a:lstStyle/>
          <a:p>
            <a:r>
              <a:rPr lang="en-NZ">
                <a:solidFill>
                  <a:prstClr val="black"/>
                </a:solidFill>
              </a:rPr>
              <a:t>Stephen Marsland</a:t>
            </a:r>
          </a:p>
        </p:txBody>
      </p:sp>
      <p:sp>
        <p:nvSpPr>
          <p:cNvPr id="6" name="Slide Number Placeholder 5"/>
          <p:cNvSpPr>
            <a:spLocks noGrp="1"/>
          </p:cNvSpPr>
          <p:nvPr>
            <p:ph type="sldNum" sz="quarter" idx="12"/>
          </p:nvPr>
        </p:nvSpPr>
        <p:spPr/>
        <p:txBody>
          <a:bodyPr/>
          <a:lstStyle/>
          <a:p>
            <a:fld id="{9FD525F5-E747-47AF-BDBA-7D74097EADC4}" type="slidenum">
              <a:rPr lang="en-US" smtClean="0">
                <a:solidFill>
                  <a:prstClr val="black"/>
                </a:solidFill>
              </a:rPr>
              <a:pPr/>
              <a:t>‹#›</a:t>
            </a:fld>
            <a:endParaRPr lang="en-US">
              <a:solidFill>
                <a:prstClr val="black"/>
              </a:solidFill>
            </a:endParaRPr>
          </a:p>
        </p:txBody>
      </p:sp>
      <p:sp>
        <p:nvSpPr>
          <p:cNvPr id="7" name="Title 6"/>
          <p:cNvSpPr>
            <a:spLocks noGrp="1"/>
          </p:cNvSpPr>
          <p:nvPr>
            <p:ph type="title"/>
          </p:nvPr>
        </p:nvSpPr>
        <p:spPr/>
        <p:txBody>
          <a:bodyPr rtlCol="0"/>
          <a:lstStyle/>
          <a:p>
            <a:r>
              <a:rPr kumimoji="0" lang="en-US"/>
              <a:t>Click to edit Master title style</a:t>
            </a:r>
          </a:p>
        </p:txBody>
      </p:sp>
    </p:spTree>
    <p:extLst>
      <p:ext uri="{BB962C8B-B14F-4D97-AF65-F5344CB8AC3E}">
        <p14:creationId xmlns:p14="http://schemas.microsoft.com/office/powerpoint/2010/main" val="1258650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r>
              <a:rPr lang="en-NZ">
                <a:solidFill>
                  <a:prstClr val="white"/>
                </a:solidFill>
              </a:rPr>
              <a:t>159.302</a:t>
            </a:r>
          </a:p>
        </p:txBody>
      </p:sp>
      <p:sp>
        <p:nvSpPr>
          <p:cNvPr id="5" name="Footer Placeholder 4"/>
          <p:cNvSpPr>
            <a:spLocks noGrp="1"/>
          </p:cNvSpPr>
          <p:nvPr>
            <p:ph type="ftr" sz="quarter" idx="11"/>
          </p:nvPr>
        </p:nvSpPr>
        <p:spPr/>
        <p:txBody>
          <a:bodyPr/>
          <a:lstStyle/>
          <a:p>
            <a:r>
              <a:rPr lang="en-NZ">
                <a:solidFill>
                  <a:prstClr val="white"/>
                </a:solidFill>
              </a:rPr>
              <a:t>Stephen Marsland</a:t>
            </a:r>
          </a:p>
        </p:txBody>
      </p:sp>
      <p:sp>
        <p:nvSpPr>
          <p:cNvPr id="6" name="Slide Number Placeholder 5"/>
          <p:cNvSpPr>
            <a:spLocks noGrp="1"/>
          </p:cNvSpPr>
          <p:nvPr>
            <p:ph type="sldNum" sz="quarter" idx="12"/>
          </p:nvPr>
        </p:nvSpPr>
        <p:spPr/>
        <p:txBody>
          <a:bodyPr/>
          <a:lstStyle/>
          <a:p>
            <a:fld id="{9FD525F5-E747-47AF-BDBA-7D74097EADC4}" type="slidenum">
              <a:rPr lang="en-US" smtClean="0">
                <a:solidFill>
                  <a:prstClr val="white"/>
                </a:solidFill>
              </a:rPr>
              <a:pPr/>
              <a:t>‹#›</a:t>
            </a:fld>
            <a:endParaRPr lang="en-US">
              <a:solidFill>
                <a:prstClr val="white"/>
              </a:solidFill>
            </a:endParaRPr>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prstClr val="white"/>
              </a:solidFill>
            </a:endParaRPr>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prstClr val="white"/>
              </a:solidFill>
            </a:endParaRPr>
          </a:p>
        </p:txBody>
      </p:sp>
    </p:spTree>
    <p:extLst>
      <p:ext uri="{BB962C8B-B14F-4D97-AF65-F5344CB8AC3E}">
        <p14:creationId xmlns:p14="http://schemas.microsoft.com/office/powerpoint/2010/main" val="110980845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r>
              <a:rPr lang="en-NZ">
                <a:solidFill>
                  <a:prstClr val="white"/>
                </a:solidFill>
              </a:rPr>
              <a:t>159.302</a:t>
            </a:r>
          </a:p>
        </p:txBody>
      </p:sp>
      <p:sp>
        <p:nvSpPr>
          <p:cNvPr id="6" name="Footer Placeholder 5"/>
          <p:cNvSpPr>
            <a:spLocks noGrp="1"/>
          </p:cNvSpPr>
          <p:nvPr>
            <p:ph type="ftr" sz="quarter" idx="11"/>
          </p:nvPr>
        </p:nvSpPr>
        <p:spPr/>
        <p:txBody>
          <a:bodyPr/>
          <a:lstStyle/>
          <a:p>
            <a:r>
              <a:rPr lang="en-NZ">
                <a:solidFill>
                  <a:prstClr val="white"/>
                </a:solidFill>
              </a:rPr>
              <a:t>Stephen Marsland</a:t>
            </a:r>
          </a:p>
        </p:txBody>
      </p:sp>
      <p:sp>
        <p:nvSpPr>
          <p:cNvPr id="7" name="Slide Number Placeholder 6"/>
          <p:cNvSpPr>
            <a:spLocks noGrp="1"/>
          </p:cNvSpPr>
          <p:nvPr>
            <p:ph type="sldNum" sz="quarter" idx="12"/>
          </p:nvPr>
        </p:nvSpPr>
        <p:spPr/>
        <p:txBody>
          <a:bodyPr/>
          <a:lstStyle/>
          <a:p>
            <a:fld id="{9FD525F5-E747-47AF-BDBA-7D74097EADC4}" type="slidenum">
              <a:rPr lang="en-US" smtClean="0">
                <a:solidFill>
                  <a:prstClr val="white"/>
                </a:solidFill>
              </a:rPr>
              <a:pPr/>
              <a:t>‹#›</a:t>
            </a:fld>
            <a:endParaRPr lang="en-US">
              <a:solidFill>
                <a:prstClr val="white"/>
              </a:solidFill>
            </a:endParaRPr>
          </a:p>
        </p:txBody>
      </p:sp>
      <p:sp>
        <p:nvSpPr>
          <p:cNvPr id="8" name="Title 7"/>
          <p:cNvSpPr>
            <a:spLocks noGrp="1"/>
          </p:cNvSpPr>
          <p:nvPr>
            <p:ph type="title"/>
          </p:nvPr>
        </p:nvSpPr>
        <p:spPr/>
        <p:txBody>
          <a:bodyPr rtlCol="0"/>
          <a:lstStyle/>
          <a:p>
            <a:r>
              <a:rPr kumimoji="0" lang="en-US"/>
              <a:t>Click to edit Master title style</a:t>
            </a:r>
          </a:p>
        </p:txBody>
      </p:sp>
    </p:spTree>
    <p:extLst>
      <p:ext uri="{BB962C8B-B14F-4D97-AF65-F5344CB8AC3E}">
        <p14:creationId xmlns:p14="http://schemas.microsoft.com/office/powerpoint/2010/main" val="2941772387"/>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r>
              <a:rPr lang="en-NZ">
                <a:solidFill>
                  <a:prstClr val="black"/>
                </a:solidFill>
              </a:rPr>
              <a:t>159.302</a:t>
            </a:r>
          </a:p>
        </p:txBody>
      </p:sp>
      <p:sp>
        <p:nvSpPr>
          <p:cNvPr id="8" name="Footer Placeholder 7"/>
          <p:cNvSpPr>
            <a:spLocks noGrp="1"/>
          </p:cNvSpPr>
          <p:nvPr>
            <p:ph type="ftr" sz="quarter" idx="11"/>
          </p:nvPr>
        </p:nvSpPr>
        <p:spPr/>
        <p:txBody>
          <a:bodyPr/>
          <a:lstStyle/>
          <a:p>
            <a:r>
              <a:rPr lang="en-NZ">
                <a:solidFill>
                  <a:prstClr val="black"/>
                </a:solidFill>
              </a:rPr>
              <a:t>Stephen Marsland</a:t>
            </a:r>
          </a:p>
        </p:txBody>
      </p:sp>
      <p:sp>
        <p:nvSpPr>
          <p:cNvPr id="9" name="Slide Number Placeholder 8"/>
          <p:cNvSpPr>
            <a:spLocks noGrp="1"/>
          </p:cNvSpPr>
          <p:nvPr>
            <p:ph type="sldNum" sz="quarter" idx="12"/>
          </p:nvPr>
        </p:nvSpPr>
        <p:spPr/>
        <p:txBody>
          <a:bodyPr/>
          <a:lstStyle/>
          <a:p>
            <a:fld id="{9FD525F5-E747-47AF-BDBA-7D74097EADC4}"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938692259"/>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NZ">
                <a:solidFill>
                  <a:prstClr val="white"/>
                </a:solidFill>
              </a:rPr>
              <a:t>159.302</a:t>
            </a:r>
          </a:p>
        </p:txBody>
      </p:sp>
      <p:sp>
        <p:nvSpPr>
          <p:cNvPr id="4" name="Footer Placeholder 3"/>
          <p:cNvSpPr>
            <a:spLocks noGrp="1"/>
          </p:cNvSpPr>
          <p:nvPr>
            <p:ph type="ftr" sz="quarter" idx="11"/>
          </p:nvPr>
        </p:nvSpPr>
        <p:spPr/>
        <p:txBody>
          <a:bodyPr/>
          <a:lstStyle/>
          <a:p>
            <a:r>
              <a:rPr lang="en-NZ">
                <a:solidFill>
                  <a:prstClr val="white"/>
                </a:solidFill>
              </a:rPr>
              <a:t>Stephen Marsland</a:t>
            </a:r>
          </a:p>
        </p:txBody>
      </p:sp>
      <p:sp>
        <p:nvSpPr>
          <p:cNvPr id="5" name="Slide Number Placeholder 4"/>
          <p:cNvSpPr>
            <a:spLocks noGrp="1"/>
          </p:cNvSpPr>
          <p:nvPr>
            <p:ph type="sldNum" sz="quarter" idx="12"/>
          </p:nvPr>
        </p:nvSpPr>
        <p:spPr/>
        <p:txBody>
          <a:bodyPr/>
          <a:lstStyle/>
          <a:p>
            <a:fld id="{9FD525F5-E747-47AF-BDBA-7D74097EADC4}" type="slidenum">
              <a:rPr lang="en-US" smtClean="0">
                <a:solidFill>
                  <a:prstClr val="white"/>
                </a:solidFill>
              </a:rPr>
              <a:pPr/>
              <a:t>‹#›</a:t>
            </a:fld>
            <a:endParaRPr lang="en-US">
              <a:solidFill>
                <a:prstClr val="white"/>
              </a:solidFill>
            </a:endParaRPr>
          </a:p>
        </p:txBody>
      </p:sp>
      <p:sp>
        <p:nvSpPr>
          <p:cNvPr id="6" name="Title 5"/>
          <p:cNvSpPr>
            <a:spLocks noGrp="1"/>
          </p:cNvSpPr>
          <p:nvPr>
            <p:ph type="title"/>
          </p:nvPr>
        </p:nvSpPr>
        <p:spPr/>
        <p:txBody>
          <a:bodyPr rtlCol="0"/>
          <a:lstStyle/>
          <a:p>
            <a:r>
              <a:rPr kumimoji="0" lang="en-US"/>
              <a:t>Click to edit Master title style</a:t>
            </a:r>
          </a:p>
        </p:txBody>
      </p:sp>
    </p:spTree>
    <p:extLst>
      <p:ext uri="{BB962C8B-B14F-4D97-AF65-F5344CB8AC3E}">
        <p14:creationId xmlns:p14="http://schemas.microsoft.com/office/powerpoint/2010/main" val="1427533382"/>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NZ">
                <a:solidFill>
                  <a:prstClr val="black"/>
                </a:solidFill>
              </a:rPr>
              <a:t>159.302</a:t>
            </a:r>
          </a:p>
        </p:txBody>
      </p:sp>
      <p:sp>
        <p:nvSpPr>
          <p:cNvPr id="3" name="Footer Placeholder 2"/>
          <p:cNvSpPr>
            <a:spLocks noGrp="1"/>
          </p:cNvSpPr>
          <p:nvPr>
            <p:ph type="ftr" sz="quarter" idx="11"/>
          </p:nvPr>
        </p:nvSpPr>
        <p:spPr/>
        <p:txBody>
          <a:bodyPr/>
          <a:lstStyle/>
          <a:p>
            <a:r>
              <a:rPr lang="en-NZ">
                <a:solidFill>
                  <a:prstClr val="black"/>
                </a:solidFill>
              </a:rPr>
              <a:t>Stephen Marsland</a:t>
            </a:r>
          </a:p>
        </p:txBody>
      </p:sp>
      <p:sp>
        <p:nvSpPr>
          <p:cNvPr id="4" name="Slide Number Placeholder 3"/>
          <p:cNvSpPr>
            <a:spLocks noGrp="1"/>
          </p:cNvSpPr>
          <p:nvPr>
            <p:ph type="sldNum" sz="quarter" idx="12"/>
          </p:nvPr>
        </p:nvSpPr>
        <p:spPr/>
        <p:txBody>
          <a:bodyPr/>
          <a:lstStyle/>
          <a:p>
            <a:fld id="{9FD525F5-E747-47AF-BDBA-7D74097EADC4}"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315748622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r>
              <a:rPr lang="en-NZ">
                <a:solidFill>
                  <a:prstClr val="black"/>
                </a:solidFill>
              </a:rPr>
              <a:t>159.302</a:t>
            </a:r>
          </a:p>
        </p:txBody>
      </p:sp>
      <p:sp>
        <p:nvSpPr>
          <p:cNvPr id="6" name="Footer Placeholder 5"/>
          <p:cNvSpPr>
            <a:spLocks noGrp="1"/>
          </p:cNvSpPr>
          <p:nvPr>
            <p:ph type="ftr" sz="quarter" idx="11"/>
          </p:nvPr>
        </p:nvSpPr>
        <p:spPr/>
        <p:txBody>
          <a:bodyPr/>
          <a:lstStyle/>
          <a:p>
            <a:r>
              <a:rPr lang="en-NZ">
                <a:solidFill>
                  <a:prstClr val="black"/>
                </a:solidFill>
              </a:rPr>
              <a:t>Stephen Marsland</a:t>
            </a:r>
          </a:p>
        </p:txBody>
      </p:sp>
      <p:sp>
        <p:nvSpPr>
          <p:cNvPr id="7" name="Slide Number Placeholder 6"/>
          <p:cNvSpPr>
            <a:spLocks noGrp="1"/>
          </p:cNvSpPr>
          <p:nvPr>
            <p:ph type="sldNum" sz="quarter" idx="12"/>
          </p:nvPr>
        </p:nvSpPr>
        <p:spPr/>
        <p:txBody>
          <a:bodyPr/>
          <a:lstStyle/>
          <a:p>
            <a:fld id="{9FD525F5-E747-47AF-BDBA-7D74097EADC4}"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6411508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r>
              <a:rPr lang="en-NZ">
                <a:solidFill>
                  <a:prstClr val="white"/>
                </a:solidFill>
              </a:rPr>
              <a:t>159.302</a:t>
            </a:r>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r>
              <a:rPr lang="en-NZ">
                <a:solidFill>
                  <a:prstClr val="white"/>
                </a:solidFill>
              </a:rPr>
              <a:t>Stephen Marsland</a:t>
            </a:r>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9FD525F5-E747-47AF-BDBA-7D74097EADC4}" type="slidenum">
              <a:rPr lang="en-US" smtClean="0">
                <a:solidFill>
                  <a:prstClr val="white"/>
                </a:solidFill>
              </a:rPr>
              <a:pPr/>
              <a:t>‹#›</a:t>
            </a:fld>
            <a:endParaRPr lang="en-US">
              <a:solidFill>
                <a:prstClr val="white"/>
              </a:solidFill>
            </a:endParaRPr>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white"/>
              </a:solidFill>
            </a:endParaRPr>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white"/>
              </a:solidFill>
            </a:endParaRPr>
          </a:p>
        </p:txBody>
      </p:sp>
      <p:sp>
        <p:nvSpPr>
          <p:cNvPr id="10" name="Right Triangle 9"/>
          <p:cNvSpPr>
            <a:spLocks/>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a:endParaRPr lang="en-US">
              <a:solidFill>
                <a:prstClr val="white"/>
              </a:solidFill>
            </a:endParaRPr>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prstClr val="white"/>
              </a:solidFill>
            </a:endParaRPr>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prstClr val="white"/>
              </a:solidFill>
            </a:endParaRPr>
          </a:p>
        </p:txBody>
      </p:sp>
    </p:spTree>
    <p:extLst>
      <p:ext uri="{BB962C8B-B14F-4D97-AF65-F5344CB8AC3E}">
        <p14:creationId xmlns:p14="http://schemas.microsoft.com/office/powerpoint/2010/main" val="558516552"/>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4" name="Right Triangle 13"/>
          <p:cNvSpPr>
            <a:spLocks/>
          </p:cNvSpPr>
          <p:nvPr/>
        </p:nvSpPr>
        <p:spPr bwMode="auto">
          <a:xfrm>
            <a:off x="-6042" y="5791253"/>
            <a:ext cx="3402314" cy="1080868"/>
          </a:xfrm>
          <a:prstGeom prst="rtTriangle">
            <a:avLst/>
          </a:prstGeom>
          <a:blipFill>
            <a:blip r:embed="rId1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a:endParaRPr lang="en-US">
              <a:solidFill>
                <a:prstClr val="white"/>
              </a:solidFill>
            </a:endParaRPr>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r>
              <a:rPr lang="en-NZ">
                <a:solidFill>
                  <a:prstClr val="black"/>
                </a:solidFill>
              </a:rPr>
              <a:t>159.302</a:t>
            </a:r>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r>
              <a:rPr lang="en-NZ">
                <a:solidFill>
                  <a:prstClr val="black"/>
                </a:solidFill>
              </a:rPr>
              <a:t>Stephen Marsland</a:t>
            </a:r>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9FD525F5-E747-47AF-BDBA-7D74097EADC4}"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31179035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tech.nitoyon.com/en/blog/2013/11/07/k-means/" TargetMode="External"/><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cse.iitb.ac.in/~shivaram/teaching/old/cs344+386-s2017/resources/classnote-2.pdf" TargetMode="Externa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8.w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0.wmf"/><Relationship Id="rId5" Type="http://schemas.openxmlformats.org/officeDocument/2006/relationships/oleObject" Target="../embeddings/oleObject3.bin"/><Relationship Id="rId4" Type="http://schemas.openxmlformats.org/officeDocument/2006/relationships/image" Target="../media/image9.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8.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20.png"/><Relationship Id="rId4" Type="http://schemas.openxmlformats.org/officeDocument/2006/relationships/image" Target="../media/image19.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7.emf"/></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hyperlink" Target="https://www.youtube.com/watch?v=3uo9-uhu8Z0"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33400" y="2192179"/>
            <a:ext cx="7924800" cy="1215717"/>
          </a:xfrm>
        </p:spPr>
        <p:txBody>
          <a:bodyPr wrap="square">
            <a:spAutoFit/>
          </a:bodyPr>
          <a:lstStyle>
            <a:defPPr lvl="0">
              <a:buNone/>
            </a:defPPr>
            <a:lvl1pPr lvl="0">
              <a:buNone/>
            </a:lvl1pPr>
          </a:lstStyle>
          <a:p>
            <a:pPr lvl="0" algn="ctr"/>
            <a:r>
              <a:rPr lang="en-NZ" dirty="0"/>
              <a:t>Unsupervised Learning</a:t>
            </a:r>
            <a:br>
              <a:rPr lang="en-NZ" dirty="0"/>
            </a:br>
            <a:r>
              <a:rPr lang="en-NZ" sz="3200" i="1" dirty="0"/>
              <a:t>k</a:t>
            </a:r>
            <a:r>
              <a:rPr lang="en-NZ" sz="3200" dirty="0"/>
              <a:t>-Means, LVQ, SOM</a:t>
            </a:r>
          </a:p>
        </p:txBody>
      </p:sp>
    </p:spTree>
    <p:extLst>
      <p:ext uri="{BB962C8B-B14F-4D97-AF65-F5344CB8AC3E}">
        <p14:creationId xmlns:p14="http://schemas.microsoft.com/office/powerpoint/2010/main" val="2553149004"/>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4038" y="0"/>
            <a:ext cx="6162675" cy="605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36418" y="6211669"/>
            <a:ext cx="8001000" cy="646331"/>
          </a:xfrm>
          <a:prstGeom prst="rect">
            <a:avLst/>
          </a:prstGeom>
          <a:noFill/>
        </p:spPr>
        <p:txBody>
          <a:bodyPr wrap="square" rtlCol="0">
            <a:spAutoFit/>
          </a:bodyPr>
          <a:lstStyle/>
          <a:p>
            <a:r>
              <a:rPr lang="en-US" dirty="0">
                <a:solidFill>
                  <a:prstClr val="black"/>
                </a:solidFill>
              </a:rPr>
              <a:t>Animation: </a:t>
            </a:r>
            <a:r>
              <a:rPr lang="en-US" dirty="0">
                <a:solidFill>
                  <a:prstClr val="black"/>
                </a:solidFill>
                <a:hlinkClick r:id="rId3"/>
              </a:rPr>
              <a:t>http://tech.nitoyon.com/en/blog/2013/11/07/k-means/</a:t>
            </a:r>
            <a:endParaRPr lang="en-US" dirty="0">
              <a:solidFill>
                <a:prstClr val="black"/>
              </a:solidFill>
            </a:endParaRPr>
          </a:p>
          <a:p>
            <a:endParaRPr lang="en-US" dirty="0">
              <a:solidFill>
                <a:prstClr val="black"/>
              </a:solidFill>
            </a:endParaRPr>
          </a:p>
        </p:txBody>
      </p:sp>
    </p:spTree>
    <p:extLst>
      <p:ext uri="{BB962C8B-B14F-4D97-AF65-F5344CB8AC3E}">
        <p14:creationId xmlns:p14="http://schemas.microsoft.com/office/powerpoint/2010/main" val="1067334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146" name="Rectangle 2"/>
          <p:cNvSpPr>
            <a:spLocks noGrp="1" noChangeArrowheads="1"/>
          </p:cNvSpPr>
          <p:nvPr>
            <p:ph type="title"/>
          </p:nvPr>
        </p:nvSpPr>
        <p:spPr>
          <a:xfrm>
            <a:off x="457200" y="-152400"/>
            <a:ext cx="8229600" cy="1143000"/>
          </a:xfrm>
        </p:spPr>
        <p:txBody>
          <a:bodyPr>
            <a:normAutofit/>
          </a:bodyPr>
          <a:lstStyle/>
          <a:p>
            <a:pPr algn="ctr"/>
            <a:r>
              <a:rPr lang="en-US" altLang="ja-JP" sz="4000" dirty="0">
                <a:ea typeface="ＭＳ Ｐゴシック" pitchFamily="34" charset="-128"/>
              </a:rPr>
              <a:t>Stopping/convergence criterion </a:t>
            </a:r>
            <a:endParaRPr lang="en-US" sz="4000" dirty="0"/>
          </a:p>
        </p:txBody>
      </p:sp>
      <p:sp>
        <p:nvSpPr>
          <p:cNvPr id="774147" name="Rectangle 3"/>
          <p:cNvSpPr>
            <a:spLocks noGrp="1" noChangeArrowheads="1"/>
          </p:cNvSpPr>
          <p:nvPr>
            <p:ph type="body" idx="1"/>
          </p:nvPr>
        </p:nvSpPr>
        <p:spPr>
          <a:xfrm>
            <a:off x="177800" y="1143003"/>
            <a:ext cx="8813800" cy="5122859"/>
          </a:xfrm>
        </p:spPr>
        <p:txBody>
          <a:bodyPr>
            <a:normAutofit fontScale="85000" lnSpcReduction="20000"/>
          </a:bodyPr>
          <a:lstStyle/>
          <a:p>
            <a:pPr marL="0" indent="0">
              <a:lnSpc>
                <a:spcPct val="90000"/>
              </a:lnSpc>
              <a:buNone/>
            </a:pPr>
            <a:r>
              <a:rPr lang="en-US" altLang="ja-JP" i="1" dirty="0">
                <a:ea typeface="ＭＳ Ｐゴシック" pitchFamily="34" charset="-128"/>
              </a:rPr>
              <a:t>k</a:t>
            </a:r>
            <a:r>
              <a:rPr lang="en-US" altLang="ja-JP" dirty="0">
                <a:ea typeface="ＭＳ Ｐゴシック" pitchFamily="34" charset="-128"/>
              </a:rPr>
              <a:t>-Means is convergent </a:t>
            </a:r>
          </a:p>
          <a:p>
            <a:pPr marL="0" indent="0">
              <a:lnSpc>
                <a:spcPct val="90000"/>
              </a:lnSpc>
              <a:buNone/>
            </a:pPr>
            <a:r>
              <a:rPr lang="en-US" altLang="ja-JP" sz="1500" dirty="0">
                <a:ea typeface="ＭＳ Ｐゴシック" pitchFamily="34" charset="-128"/>
              </a:rPr>
              <a:t>(see </a:t>
            </a:r>
            <a:r>
              <a:rPr lang="en-US" sz="1500" dirty="0">
                <a:hlinkClick r:id="rId3"/>
              </a:rPr>
              <a:t>https://www.cse.iitb.ac.in/~shivaram/teaching/old/cs344+386-s2017/resources/classnote-2.pdf</a:t>
            </a:r>
            <a:r>
              <a:rPr lang="en-US" sz="1500" dirty="0"/>
              <a:t>)</a:t>
            </a:r>
            <a:endParaRPr lang="en-US" altLang="ja-JP" sz="1500" dirty="0">
              <a:ea typeface="ＭＳ Ｐゴシック" pitchFamily="34" charset="-128"/>
            </a:endParaRPr>
          </a:p>
          <a:p>
            <a:pPr marL="571500" indent="-571500">
              <a:lnSpc>
                <a:spcPct val="90000"/>
              </a:lnSpc>
              <a:buFont typeface="Wingdings" pitchFamily="2" charset="2"/>
              <a:buAutoNum type="arabicPeriod"/>
            </a:pPr>
            <a:endParaRPr lang="en-US" altLang="ja-JP" sz="2300" dirty="0">
              <a:ea typeface="ＭＳ Ｐゴシック" pitchFamily="34" charset="-128"/>
            </a:endParaRPr>
          </a:p>
          <a:p>
            <a:pPr marL="0" indent="0">
              <a:lnSpc>
                <a:spcPct val="90000"/>
              </a:lnSpc>
              <a:buNone/>
            </a:pPr>
            <a:r>
              <a:rPr lang="en-US" altLang="ja-JP" dirty="0">
                <a:ea typeface="ＭＳ Ｐゴシック" pitchFamily="34" charset="-128"/>
              </a:rPr>
              <a:t>However, it can be stopped earlier, when you have:</a:t>
            </a:r>
          </a:p>
          <a:p>
            <a:pPr marL="0" indent="0">
              <a:lnSpc>
                <a:spcPct val="90000"/>
              </a:lnSpc>
              <a:buNone/>
            </a:pPr>
            <a:endParaRPr lang="en-US" altLang="ja-JP" dirty="0">
              <a:ea typeface="ＭＳ Ｐゴシック" pitchFamily="34" charset="-128"/>
            </a:endParaRPr>
          </a:p>
          <a:p>
            <a:pPr marL="571500" indent="-571500">
              <a:lnSpc>
                <a:spcPct val="90000"/>
              </a:lnSpc>
              <a:buFont typeface="Wingdings" pitchFamily="2" charset="2"/>
              <a:buAutoNum type="arabicPeriod"/>
            </a:pPr>
            <a:r>
              <a:rPr lang="en-US" altLang="ja-JP" dirty="0">
                <a:ea typeface="ＭＳ Ｐゴシック" pitchFamily="34" charset="-128"/>
              </a:rPr>
              <a:t>Very few re-assignments of data points to different clusters, or</a:t>
            </a:r>
          </a:p>
          <a:p>
            <a:pPr marL="0" indent="0">
              <a:lnSpc>
                <a:spcPct val="90000"/>
              </a:lnSpc>
              <a:buNone/>
            </a:pPr>
            <a:endParaRPr lang="en-US" altLang="ja-JP" dirty="0">
              <a:ea typeface="ＭＳ Ｐゴシック" pitchFamily="34" charset="-128"/>
            </a:endParaRPr>
          </a:p>
          <a:p>
            <a:pPr marL="514350" indent="-514350">
              <a:lnSpc>
                <a:spcPct val="90000"/>
              </a:lnSpc>
              <a:buFont typeface="+mj-lt"/>
              <a:buAutoNum type="arabicPeriod" startAt="2"/>
            </a:pPr>
            <a:r>
              <a:rPr lang="en-US" altLang="ja-JP" dirty="0">
                <a:ea typeface="ＭＳ Ｐゴシック" pitchFamily="34" charset="-128"/>
              </a:rPr>
              <a:t>very few change of centroids, or </a:t>
            </a:r>
          </a:p>
          <a:p>
            <a:pPr marL="571500" indent="-571500">
              <a:lnSpc>
                <a:spcPct val="90000"/>
              </a:lnSpc>
              <a:buFont typeface="Wingdings" pitchFamily="2" charset="2"/>
              <a:buAutoNum type="arabicPeriod" startAt="2"/>
            </a:pPr>
            <a:endParaRPr lang="en-US" altLang="ja-JP" dirty="0">
              <a:ea typeface="ＭＳ Ｐゴシック" pitchFamily="34" charset="-128"/>
            </a:endParaRPr>
          </a:p>
          <a:p>
            <a:pPr marL="571500" indent="-571500">
              <a:lnSpc>
                <a:spcPct val="90000"/>
              </a:lnSpc>
              <a:buFont typeface="Wingdings" pitchFamily="2" charset="2"/>
              <a:buAutoNum type="arabicPeriod" startAt="2"/>
            </a:pPr>
            <a:r>
              <a:rPr lang="en-US" altLang="ja-JP" dirty="0">
                <a:ea typeface="ＭＳ Ｐゴシック" pitchFamily="34" charset="-128"/>
              </a:rPr>
              <a:t>minimum decrease in the </a:t>
            </a:r>
            <a:r>
              <a:rPr lang="en-US" altLang="ja-JP" b="1" dirty="0">
                <a:ea typeface="ＭＳ Ｐゴシック" pitchFamily="34" charset="-128"/>
              </a:rPr>
              <a:t>sum of squared error</a:t>
            </a:r>
            <a:r>
              <a:rPr lang="en-US" altLang="ja-JP" dirty="0">
                <a:ea typeface="ＭＳ Ｐゴシック" pitchFamily="34" charset="-128"/>
              </a:rPr>
              <a:t> (SSE), </a:t>
            </a:r>
          </a:p>
          <a:p>
            <a:pPr marL="571500" indent="-571500">
              <a:lnSpc>
                <a:spcPct val="90000"/>
              </a:lnSpc>
            </a:pPr>
            <a:endParaRPr lang="en-US" altLang="ja-JP" dirty="0">
              <a:ea typeface="ＭＳ Ｐゴシック" pitchFamily="34" charset="-128"/>
            </a:endParaRPr>
          </a:p>
          <a:p>
            <a:pPr marL="571500" indent="-571500">
              <a:lnSpc>
                <a:spcPct val="90000"/>
              </a:lnSpc>
            </a:pPr>
            <a:endParaRPr lang="en-US" altLang="ja-JP" dirty="0">
              <a:ea typeface="ＭＳ Ｐゴシック" pitchFamily="34" charset="-128"/>
            </a:endParaRPr>
          </a:p>
          <a:p>
            <a:pPr marL="839788" lvl="1" indent="-495300">
              <a:lnSpc>
                <a:spcPct val="90000"/>
              </a:lnSpc>
            </a:pPr>
            <a:endParaRPr lang="en-US" altLang="ja-JP" sz="1000" i="1" dirty="0">
              <a:ea typeface="ＭＳ Ｐゴシック" pitchFamily="34" charset="-128"/>
            </a:endParaRPr>
          </a:p>
          <a:p>
            <a:pPr marL="839788" lvl="1" indent="-495300">
              <a:lnSpc>
                <a:spcPct val="90000"/>
              </a:lnSpc>
              <a:buNone/>
            </a:pPr>
            <a:r>
              <a:rPr lang="en-US" altLang="ja-JP" i="1" dirty="0">
                <a:ea typeface="ＭＳ Ｐゴシック" pitchFamily="34" charset="-128"/>
              </a:rPr>
              <a:t>	</a:t>
            </a:r>
          </a:p>
          <a:p>
            <a:pPr marL="839788" lvl="1" indent="-495300">
              <a:lnSpc>
                <a:spcPct val="90000"/>
              </a:lnSpc>
              <a:buNone/>
            </a:pPr>
            <a:endParaRPr lang="en-US" altLang="ja-JP" i="1" dirty="0">
              <a:ea typeface="ＭＳ Ｐゴシック" pitchFamily="34" charset="-128"/>
            </a:endParaRPr>
          </a:p>
          <a:p>
            <a:pPr marL="839788" lvl="1" indent="-495300">
              <a:lnSpc>
                <a:spcPct val="90000"/>
              </a:lnSpc>
              <a:buNone/>
            </a:pPr>
            <a:r>
              <a:rPr lang="en-US" altLang="ja-JP" dirty="0">
                <a:ea typeface="ＭＳ Ｐゴシック" pitchFamily="34" charset="-128"/>
              </a:rPr>
              <a:t>	</a:t>
            </a:r>
            <a:r>
              <a:rPr lang="en-US" altLang="ja-JP" b="1" dirty="0">
                <a:ea typeface="ＭＳ Ｐゴシック" pitchFamily="34" charset="-128"/>
              </a:rPr>
              <a:t>where:</a:t>
            </a:r>
            <a:r>
              <a:rPr lang="en-US" altLang="ja-JP" dirty="0">
                <a:ea typeface="ＭＳ Ｐゴシック" pitchFamily="34" charset="-128"/>
              </a:rPr>
              <a:t> </a:t>
            </a:r>
            <a:r>
              <a:rPr lang="en-US" altLang="ja-JP" i="1" dirty="0">
                <a:ea typeface="ＭＳ Ｐゴシック" pitchFamily="34" charset="-128"/>
              </a:rPr>
              <a:t>C</a:t>
            </a:r>
            <a:r>
              <a:rPr lang="en-US" altLang="ja-JP" i="1" baseline="-25000" dirty="0">
                <a:ea typeface="ＭＳ Ｐゴシック" pitchFamily="34" charset="-128"/>
              </a:rPr>
              <a:t>i</a:t>
            </a:r>
            <a:r>
              <a:rPr lang="en-US" altLang="ja-JP" dirty="0">
                <a:ea typeface="ＭＳ Ｐゴシック" pitchFamily="34" charset="-128"/>
              </a:rPr>
              <a:t> is the </a:t>
            </a:r>
            <a:r>
              <a:rPr lang="en-US" altLang="ja-JP" i="1" dirty="0">
                <a:ea typeface="ＭＳ Ｐゴシック" pitchFamily="34" charset="-128"/>
              </a:rPr>
              <a:t>j-</a:t>
            </a:r>
            <a:r>
              <a:rPr lang="en-US" altLang="ja-JP" dirty="0" err="1">
                <a:ea typeface="ＭＳ Ｐゴシック" pitchFamily="34" charset="-128"/>
              </a:rPr>
              <a:t>th</a:t>
            </a:r>
            <a:r>
              <a:rPr lang="en-US" altLang="ja-JP" dirty="0">
                <a:ea typeface="ＭＳ Ｐゴシック" pitchFamily="34" charset="-128"/>
              </a:rPr>
              <a:t> cluster, </a:t>
            </a:r>
            <a:r>
              <a:rPr lang="en-US" altLang="ja-JP" b="1" dirty="0" err="1">
                <a:ea typeface="ＭＳ Ｐゴシック" pitchFamily="34" charset="-128"/>
              </a:rPr>
              <a:t>m</a:t>
            </a:r>
            <a:r>
              <a:rPr lang="en-US" altLang="ja-JP" i="1" baseline="-25000" dirty="0" err="1">
                <a:ea typeface="ＭＳ Ｐゴシック" pitchFamily="34" charset="-128"/>
              </a:rPr>
              <a:t>j</a:t>
            </a:r>
            <a:r>
              <a:rPr lang="en-US" altLang="ja-JP" dirty="0">
                <a:ea typeface="ＭＳ Ｐゴシック" pitchFamily="34" charset="-128"/>
              </a:rPr>
              <a:t> is the centroid of cluster </a:t>
            </a:r>
            <a:r>
              <a:rPr lang="en-US" altLang="ja-JP" i="1" dirty="0" err="1">
                <a:ea typeface="ＭＳ Ｐゴシック" pitchFamily="34" charset="-128"/>
              </a:rPr>
              <a:t>C</a:t>
            </a:r>
            <a:r>
              <a:rPr lang="en-US" altLang="ja-JP" i="1" baseline="-25000" dirty="0" err="1">
                <a:ea typeface="ＭＳ Ｐゴシック" pitchFamily="34" charset="-128"/>
              </a:rPr>
              <a:t>j</a:t>
            </a:r>
            <a:r>
              <a:rPr lang="en-US" altLang="ja-JP" dirty="0">
                <a:ea typeface="ＭＳ Ｐゴシック" pitchFamily="34" charset="-128"/>
              </a:rPr>
              <a:t> (the mean vector of all the data points in </a:t>
            </a:r>
            <a:r>
              <a:rPr lang="en-US" altLang="ja-JP" i="1" dirty="0" err="1">
                <a:ea typeface="ＭＳ Ｐゴシック" pitchFamily="34" charset="-128"/>
              </a:rPr>
              <a:t>C</a:t>
            </a:r>
            <a:r>
              <a:rPr lang="en-US" altLang="ja-JP" i="1" baseline="-25000" dirty="0" err="1">
                <a:ea typeface="ＭＳ Ｐゴシック" pitchFamily="34" charset="-128"/>
              </a:rPr>
              <a:t>j</a:t>
            </a:r>
            <a:r>
              <a:rPr lang="en-US" altLang="ja-JP" dirty="0">
                <a:ea typeface="ＭＳ Ｐゴシック" pitchFamily="34" charset="-128"/>
              </a:rPr>
              <a:t>), and </a:t>
            </a:r>
            <a:r>
              <a:rPr lang="en-US" altLang="ja-JP" i="1" dirty="0">
                <a:ea typeface="ＭＳ Ｐゴシック" pitchFamily="34" charset="-128"/>
              </a:rPr>
              <a:t>dist</a:t>
            </a:r>
            <a:r>
              <a:rPr lang="en-US" altLang="ja-JP" dirty="0">
                <a:ea typeface="ＭＳ Ｐゴシック" pitchFamily="34" charset="-128"/>
              </a:rPr>
              <a:t>(</a:t>
            </a:r>
            <a:r>
              <a:rPr lang="en-US" altLang="ja-JP" b="1" dirty="0">
                <a:ea typeface="ＭＳ Ｐゴシック" pitchFamily="34" charset="-128"/>
              </a:rPr>
              <a:t>x</a:t>
            </a:r>
            <a:r>
              <a:rPr lang="en-US" altLang="ja-JP" dirty="0">
                <a:ea typeface="ＭＳ Ｐゴシック" pitchFamily="34" charset="-128"/>
              </a:rPr>
              <a:t>, </a:t>
            </a:r>
            <a:r>
              <a:rPr lang="en-US" altLang="ja-JP" b="1" dirty="0" err="1">
                <a:ea typeface="ＭＳ Ｐゴシック" pitchFamily="34" charset="-128"/>
              </a:rPr>
              <a:t>m</a:t>
            </a:r>
            <a:r>
              <a:rPr lang="en-US" altLang="ja-JP" i="1" baseline="-25000" dirty="0" err="1">
                <a:ea typeface="ＭＳ Ｐゴシック" pitchFamily="34" charset="-128"/>
              </a:rPr>
              <a:t>j</a:t>
            </a:r>
            <a:r>
              <a:rPr lang="en-US" altLang="ja-JP" dirty="0">
                <a:ea typeface="ＭＳ Ｐゴシック" pitchFamily="34" charset="-128"/>
              </a:rPr>
              <a:t>) is the distance between data point </a:t>
            </a:r>
            <a:r>
              <a:rPr lang="en-US" altLang="ja-JP" b="1" dirty="0">
                <a:ea typeface="ＭＳ Ｐゴシック" pitchFamily="34" charset="-128"/>
              </a:rPr>
              <a:t>x</a:t>
            </a:r>
            <a:r>
              <a:rPr lang="en-US" altLang="ja-JP" dirty="0">
                <a:ea typeface="ＭＳ Ｐゴシック" pitchFamily="34" charset="-128"/>
              </a:rPr>
              <a:t> and centroid </a:t>
            </a:r>
            <a:r>
              <a:rPr lang="en-US" altLang="ja-JP" b="1" dirty="0" err="1">
                <a:ea typeface="ＭＳ Ｐゴシック" pitchFamily="34" charset="-128"/>
              </a:rPr>
              <a:t>m</a:t>
            </a:r>
            <a:r>
              <a:rPr lang="en-US" altLang="ja-JP" i="1" baseline="-25000" dirty="0" err="1">
                <a:ea typeface="ＭＳ Ｐゴシック" pitchFamily="34" charset="-128"/>
              </a:rPr>
              <a:t>j</a:t>
            </a:r>
            <a:endParaRPr lang="en-US" altLang="ja-JP" i="1" baseline="-25000" dirty="0">
              <a:ea typeface="ＭＳ Ｐゴシック" pitchFamily="34" charset="-128"/>
            </a:endParaRPr>
          </a:p>
        </p:txBody>
      </p:sp>
      <p:sp>
        <p:nvSpPr>
          <p:cNvPr id="774149" name="Rectangle 5"/>
          <p:cNvSpPr>
            <a:spLocks noChangeArrowheads="1"/>
          </p:cNvSpPr>
          <p:nvPr/>
        </p:nvSpPr>
        <p:spPr bwMode="auto">
          <a:xfrm>
            <a:off x="0" y="3200400"/>
            <a:ext cx="9144000" cy="0"/>
          </a:xfrm>
          <a:prstGeom prst="rect">
            <a:avLst/>
          </a:prstGeom>
          <a:noFill/>
          <a:ln w="9525" algn="ctr">
            <a:noFill/>
            <a:miter lim="800000"/>
            <a:headEnd/>
            <a:tailEnd/>
          </a:ln>
          <a:effectLst/>
        </p:spPr>
        <p:txBody>
          <a:bodyPr wrap="none" anchor="ctr">
            <a:spAutoFit/>
          </a:bodyPr>
          <a:lstStyle/>
          <a:p>
            <a:endParaRPr lang="en-US">
              <a:solidFill>
                <a:prstClr val="black"/>
              </a:solidFill>
            </a:endParaRPr>
          </a:p>
        </p:txBody>
      </p:sp>
      <p:graphicFrame>
        <p:nvGraphicFramePr>
          <p:cNvPr id="774148" name="Object 4"/>
          <p:cNvGraphicFramePr>
            <a:graphicFrameLocks noChangeAspect="1"/>
          </p:cNvGraphicFramePr>
          <p:nvPr>
            <p:extLst>
              <p:ext uri="{D42A27DB-BD31-4B8C-83A1-F6EECF244321}">
                <p14:modId xmlns:p14="http://schemas.microsoft.com/office/powerpoint/2010/main" val="92210766"/>
              </p:ext>
            </p:extLst>
          </p:nvPr>
        </p:nvGraphicFramePr>
        <p:xfrm>
          <a:off x="2779713" y="4281488"/>
          <a:ext cx="3200400" cy="873125"/>
        </p:xfrm>
        <a:graphic>
          <a:graphicData uri="http://schemas.openxmlformats.org/presentationml/2006/ole">
            <mc:AlternateContent xmlns:mc="http://schemas.openxmlformats.org/markup-compatibility/2006">
              <mc:Choice xmlns:v="urn:schemas-microsoft-com:vml" Requires="v">
                <p:oleObj spid="_x0000_s1065" name="Equation" r:id="rId4" imgW="1676400" imgH="457200" progId="Equation.3">
                  <p:embed/>
                </p:oleObj>
              </mc:Choice>
              <mc:Fallback>
                <p:oleObj name="Equation" r:id="rId4" imgW="167640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9713" y="4281488"/>
                        <a:ext cx="3200400" cy="873125"/>
                      </a:xfrm>
                      <a:prstGeom prst="rect">
                        <a:avLst/>
                      </a:prstGeom>
                      <a:noFill/>
                    </p:spPr>
                  </p:pic>
                </p:oleObj>
              </mc:Fallback>
            </mc:AlternateContent>
          </a:graphicData>
        </a:graphic>
      </p:graphicFrame>
    </p:spTree>
    <p:extLst>
      <p:ext uri="{BB962C8B-B14F-4D97-AF65-F5344CB8AC3E}">
        <p14:creationId xmlns:p14="http://schemas.microsoft.com/office/powerpoint/2010/main" val="3436163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266" name="Rectangle 2"/>
          <p:cNvSpPr>
            <a:spLocks noGrp="1" noChangeArrowheads="1"/>
          </p:cNvSpPr>
          <p:nvPr>
            <p:ph type="title"/>
          </p:nvPr>
        </p:nvSpPr>
        <p:spPr>
          <a:xfrm>
            <a:off x="762000" y="126492"/>
            <a:ext cx="8229600" cy="1143000"/>
          </a:xfrm>
        </p:spPr>
        <p:txBody>
          <a:bodyPr>
            <a:normAutofit/>
          </a:bodyPr>
          <a:lstStyle/>
          <a:p>
            <a:r>
              <a:rPr lang="en-US" sz="4000" dirty="0"/>
              <a:t>Example distance functions</a:t>
            </a:r>
          </a:p>
        </p:txBody>
      </p:sp>
      <p:sp>
        <p:nvSpPr>
          <p:cNvPr id="7" name="Content Placeholder 6"/>
          <p:cNvSpPr>
            <a:spLocks noGrp="1"/>
          </p:cNvSpPr>
          <p:nvPr>
            <p:ph idx="1"/>
          </p:nvPr>
        </p:nvSpPr>
        <p:spPr/>
        <p:txBody>
          <a:bodyPr/>
          <a:lstStyle/>
          <a:p>
            <a:r>
              <a:rPr lang="en-US" dirty="0"/>
              <a:t>Let </a:t>
            </a:r>
            <a:r>
              <a:rPr lang="en-US" b="1" dirty="0"/>
              <a:t>x</a:t>
            </a:r>
            <a:r>
              <a:rPr lang="en-US" i="1" baseline="-25000" dirty="0"/>
              <a:t>i</a:t>
            </a:r>
            <a:r>
              <a:rPr lang="en-US" dirty="0"/>
              <a:t> = (</a:t>
            </a:r>
            <a:r>
              <a:rPr lang="en-US" i="1" dirty="0"/>
              <a:t>a</a:t>
            </a:r>
            <a:r>
              <a:rPr lang="en-US" i="1" baseline="-25000" dirty="0"/>
              <a:t>i</a:t>
            </a:r>
            <a:r>
              <a:rPr lang="en-US" baseline="-25000" dirty="0"/>
              <a:t>1</a:t>
            </a:r>
            <a:r>
              <a:rPr lang="en-US" dirty="0"/>
              <a:t>, ..., </a:t>
            </a:r>
            <a:r>
              <a:rPr lang="en-US" i="1" dirty="0" err="1"/>
              <a:t>a</a:t>
            </a:r>
            <a:r>
              <a:rPr lang="en-US" i="1" baseline="-25000" dirty="0" err="1"/>
              <a:t>in</a:t>
            </a:r>
            <a:r>
              <a:rPr lang="en-US" dirty="0"/>
              <a:t>) and</a:t>
            </a:r>
            <a:r>
              <a:rPr lang="en-US" b="1" i="1" dirty="0"/>
              <a:t> </a:t>
            </a:r>
            <a:r>
              <a:rPr lang="en-US" i="1" dirty="0" err="1"/>
              <a:t>x</a:t>
            </a:r>
            <a:r>
              <a:rPr lang="en-US" i="1" baseline="-25000" dirty="0" err="1"/>
              <a:t>j</a:t>
            </a:r>
            <a:r>
              <a:rPr lang="en-US" dirty="0"/>
              <a:t> = (</a:t>
            </a:r>
            <a:r>
              <a:rPr lang="en-US" i="1" dirty="0"/>
              <a:t>a</a:t>
            </a:r>
            <a:r>
              <a:rPr lang="en-US" i="1" baseline="-25000" dirty="0"/>
              <a:t>j</a:t>
            </a:r>
            <a:r>
              <a:rPr lang="en-US" baseline="-25000" dirty="0"/>
              <a:t>1</a:t>
            </a:r>
            <a:r>
              <a:rPr lang="en-US" dirty="0"/>
              <a:t>, ...,</a:t>
            </a:r>
            <a:r>
              <a:rPr lang="en-US" i="1" dirty="0" err="1"/>
              <a:t>a</a:t>
            </a:r>
            <a:r>
              <a:rPr lang="en-US" i="1" baseline="-25000" dirty="0" err="1"/>
              <a:t>jn</a:t>
            </a:r>
            <a:r>
              <a:rPr lang="en-US" dirty="0"/>
              <a:t>) </a:t>
            </a:r>
          </a:p>
          <a:p>
            <a:endParaRPr lang="en-US" dirty="0"/>
          </a:p>
          <a:p>
            <a:pPr lvl="1"/>
            <a:r>
              <a:rPr lang="en-US" dirty="0"/>
              <a:t>Euclidean distance: </a:t>
            </a:r>
          </a:p>
          <a:p>
            <a:pPr lvl="1"/>
            <a:endParaRPr lang="en-US" dirty="0"/>
          </a:p>
          <a:p>
            <a:pPr lvl="1"/>
            <a:endParaRPr lang="en-US" dirty="0"/>
          </a:p>
          <a:p>
            <a:pPr lvl="1"/>
            <a:endParaRPr lang="en-US" dirty="0"/>
          </a:p>
          <a:p>
            <a:pPr lvl="1"/>
            <a:endParaRPr lang="en-US" dirty="0"/>
          </a:p>
          <a:p>
            <a:pPr lvl="1"/>
            <a:r>
              <a:rPr lang="en-US" dirty="0"/>
              <a:t>Manhattan (city block) distance:</a:t>
            </a:r>
          </a:p>
          <a:p>
            <a:pPr lvl="2">
              <a:buNone/>
            </a:pPr>
            <a:endParaRPr lang="en-US" dirty="0"/>
          </a:p>
        </p:txBody>
      </p:sp>
      <p:graphicFrame>
        <p:nvGraphicFramePr>
          <p:cNvPr id="8" name="Object 7"/>
          <p:cNvGraphicFramePr>
            <a:graphicFrameLocks noChangeAspect="1"/>
          </p:cNvGraphicFramePr>
          <p:nvPr/>
        </p:nvGraphicFramePr>
        <p:xfrm>
          <a:off x="2189163" y="3048000"/>
          <a:ext cx="3313112" cy="1266825"/>
        </p:xfrm>
        <a:graphic>
          <a:graphicData uri="http://schemas.openxmlformats.org/presentationml/2006/ole">
            <mc:AlternateContent xmlns:mc="http://schemas.openxmlformats.org/markup-compatibility/2006">
              <mc:Choice xmlns:v="urn:schemas-microsoft-com:vml" Requires="v">
                <p:oleObj spid="_x0000_s2126" name="Equation" r:id="rId3" imgW="1295400" imgH="495300" progId="Equation.3">
                  <p:embed/>
                </p:oleObj>
              </mc:Choice>
              <mc:Fallback>
                <p:oleObj name="Equation" r:id="rId3" imgW="1295400" imgH="495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9163" y="3048000"/>
                        <a:ext cx="3313112" cy="1266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4754" name="Object 2"/>
          <p:cNvGraphicFramePr>
            <a:graphicFrameLocks noChangeAspect="1"/>
          </p:cNvGraphicFramePr>
          <p:nvPr/>
        </p:nvGraphicFramePr>
        <p:xfrm>
          <a:off x="2894013" y="5307013"/>
          <a:ext cx="2663825" cy="1168400"/>
        </p:xfrm>
        <a:graphic>
          <a:graphicData uri="http://schemas.openxmlformats.org/presentationml/2006/ole">
            <mc:AlternateContent xmlns:mc="http://schemas.openxmlformats.org/markup-compatibility/2006">
              <mc:Choice xmlns:v="urn:schemas-microsoft-com:vml" Requires="v">
                <p:oleObj spid="_x0000_s2127" name="Equation" r:id="rId5" imgW="1041400" imgH="457200" progId="Equation.3">
                  <p:embed/>
                </p:oleObj>
              </mc:Choice>
              <mc:Fallback>
                <p:oleObj name="Equation" r:id="rId5" imgW="104140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4013" y="5307013"/>
                        <a:ext cx="2663825" cy="1168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24537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419" name="Rectangle 3"/>
          <p:cNvSpPr>
            <a:spLocks noGrp="1" noChangeArrowheads="1"/>
          </p:cNvSpPr>
          <p:nvPr>
            <p:ph type="body" idx="1"/>
          </p:nvPr>
        </p:nvSpPr>
        <p:spPr>
          <a:xfrm>
            <a:off x="381000" y="1709737"/>
            <a:ext cx="8229600" cy="5148263"/>
          </a:xfrm>
        </p:spPr>
        <p:txBody>
          <a:bodyPr/>
          <a:lstStyle/>
          <a:p>
            <a:endParaRPr lang="en-US" altLang="ja-JP" sz="1200" dirty="0">
              <a:ea typeface="ＭＳ Ｐゴシック" pitchFamily="34" charset="-128"/>
            </a:endParaRPr>
          </a:p>
          <a:p>
            <a:r>
              <a:rPr lang="en-US" altLang="ja-JP" sz="2000" dirty="0">
                <a:ea typeface="ＭＳ Ｐゴシック" pitchFamily="34" charset="-128"/>
              </a:rPr>
              <a:t>A text document consists of a sequence of sentences and each sentence consists of a sequence of words. </a:t>
            </a:r>
          </a:p>
          <a:p>
            <a:endParaRPr lang="en-US" altLang="ja-JP" sz="2000" dirty="0">
              <a:solidFill>
                <a:srgbClr val="3333CC"/>
              </a:solidFill>
              <a:ea typeface="ＭＳ Ｐゴシック" pitchFamily="34" charset="-128"/>
            </a:endParaRPr>
          </a:p>
          <a:p>
            <a:r>
              <a:rPr lang="en-US" altLang="ja-JP" sz="2000" dirty="0">
                <a:solidFill>
                  <a:srgbClr val="3333CC"/>
                </a:solidFill>
                <a:ea typeface="ＭＳ Ｐゴシック" pitchFamily="34" charset="-128"/>
              </a:rPr>
              <a:t>To simplify: a document is usually considered a “bag” of words in document clustering</a:t>
            </a:r>
            <a:r>
              <a:rPr lang="en-US" altLang="ja-JP" sz="2000" dirty="0">
                <a:ea typeface="ＭＳ Ｐゴシック" pitchFamily="34" charset="-128"/>
              </a:rPr>
              <a:t>. </a:t>
            </a:r>
          </a:p>
          <a:p>
            <a:pPr lvl="1"/>
            <a:r>
              <a:rPr lang="en-US" altLang="ja-JP" sz="2000" dirty="0">
                <a:ea typeface="ＭＳ Ｐゴシック" pitchFamily="34" charset="-128"/>
              </a:rPr>
              <a:t>Sequence and position of words are ignored. </a:t>
            </a:r>
          </a:p>
          <a:p>
            <a:endParaRPr lang="en-US" altLang="ja-JP" sz="2000" dirty="0">
              <a:ea typeface="ＭＳ Ｐゴシック" pitchFamily="34" charset="-128"/>
            </a:endParaRPr>
          </a:p>
          <a:p>
            <a:r>
              <a:rPr lang="en-US" altLang="ja-JP" sz="2000" dirty="0">
                <a:ea typeface="ＭＳ Ｐゴシック" pitchFamily="34" charset="-128"/>
              </a:rPr>
              <a:t>A document is represented with a vector just like a normal data point. </a:t>
            </a:r>
          </a:p>
          <a:p>
            <a:endParaRPr lang="en-US" altLang="ja-JP" sz="2000" dirty="0">
              <a:ea typeface="ＭＳ Ｐゴシック" pitchFamily="34" charset="-128"/>
            </a:endParaRPr>
          </a:p>
          <a:p>
            <a:r>
              <a:rPr lang="en-US" altLang="ja-JP" sz="2000" dirty="0">
                <a:ea typeface="ＭＳ Ｐゴシック" pitchFamily="34" charset="-128"/>
              </a:rPr>
              <a:t>Distance between two documents is the cosine of the angle between their corresponding feature vectors. </a:t>
            </a:r>
            <a:endParaRPr lang="en-US" sz="2000" dirty="0"/>
          </a:p>
        </p:txBody>
      </p:sp>
      <p:sp>
        <p:nvSpPr>
          <p:cNvPr id="828418" name="Rectangle 2"/>
          <p:cNvSpPr>
            <a:spLocks noGrp="1" noChangeArrowheads="1"/>
          </p:cNvSpPr>
          <p:nvPr>
            <p:ph type="title"/>
          </p:nvPr>
        </p:nvSpPr>
        <p:spPr>
          <a:xfrm>
            <a:off x="193141" y="152400"/>
            <a:ext cx="8915400" cy="1143000"/>
          </a:xfrm>
        </p:spPr>
        <p:txBody>
          <a:bodyPr>
            <a:normAutofit fontScale="90000"/>
          </a:bodyPr>
          <a:lstStyle/>
          <a:p>
            <a:r>
              <a:rPr lang="en-US" dirty="0"/>
              <a:t>Distance function for text documents</a:t>
            </a:r>
          </a:p>
        </p:txBody>
      </p:sp>
    </p:spTree>
    <p:extLst>
      <p:ext uri="{BB962C8B-B14F-4D97-AF65-F5344CB8AC3E}">
        <p14:creationId xmlns:p14="http://schemas.microsoft.com/office/powerpoint/2010/main" val="856395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386" name="Rectangle 2"/>
          <p:cNvSpPr>
            <a:spLocks noGrp="1" noChangeArrowheads="1"/>
          </p:cNvSpPr>
          <p:nvPr>
            <p:ph type="title"/>
          </p:nvPr>
        </p:nvSpPr>
        <p:spPr>
          <a:xfrm>
            <a:off x="533400" y="76200"/>
            <a:ext cx="8229600" cy="1143000"/>
          </a:xfrm>
        </p:spPr>
        <p:txBody>
          <a:bodyPr>
            <a:normAutofit/>
          </a:bodyPr>
          <a:lstStyle/>
          <a:p>
            <a:r>
              <a:rPr lang="en-US" sz="3600" b="0" dirty="0">
                <a:solidFill>
                  <a:srgbClr val="0000FF"/>
                </a:solidFill>
              </a:rPr>
              <a:t>Weaknesses of k-Means</a:t>
            </a:r>
          </a:p>
        </p:txBody>
      </p:sp>
      <p:sp>
        <p:nvSpPr>
          <p:cNvPr id="784387" name="Rectangle 3"/>
          <p:cNvSpPr>
            <a:spLocks noGrp="1" noChangeArrowheads="1"/>
          </p:cNvSpPr>
          <p:nvPr>
            <p:ph type="body" idx="1"/>
          </p:nvPr>
        </p:nvSpPr>
        <p:spPr>
          <a:xfrm>
            <a:off x="381000" y="1524000"/>
            <a:ext cx="8229600" cy="4789487"/>
          </a:xfrm>
        </p:spPr>
        <p:txBody>
          <a:bodyPr>
            <a:normAutofit fontScale="92500" lnSpcReduction="20000"/>
          </a:bodyPr>
          <a:lstStyle/>
          <a:p>
            <a:r>
              <a:rPr lang="en-US" altLang="ja-JP" dirty="0">
                <a:ea typeface="ＭＳ Ｐゴシック" pitchFamily="34" charset="-128"/>
              </a:rPr>
              <a:t>The algorithm is only applicable if the </a:t>
            </a:r>
            <a:r>
              <a:rPr lang="en-US" altLang="ja-JP" dirty="0">
                <a:solidFill>
                  <a:srgbClr val="FF0000"/>
                </a:solidFill>
                <a:ea typeface="ＭＳ Ｐゴシック" pitchFamily="34" charset="-128"/>
              </a:rPr>
              <a:t>mean</a:t>
            </a:r>
            <a:r>
              <a:rPr lang="en-US" altLang="ja-JP" dirty="0">
                <a:ea typeface="ＭＳ Ｐゴシック" pitchFamily="34" charset="-128"/>
              </a:rPr>
              <a:t> is defined. </a:t>
            </a:r>
          </a:p>
          <a:p>
            <a:pPr lvl="1"/>
            <a:r>
              <a:rPr lang="en-US" dirty="0"/>
              <a:t>For categorical data, </a:t>
            </a:r>
            <a:r>
              <a:rPr lang="en-US" i="1" dirty="0"/>
              <a:t>k</a:t>
            </a:r>
            <a:r>
              <a:rPr lang="en-US" dirty="0"/>
              <a:t>-mode - the </a:t>
            </a:r>
            <a:r>
              <a:rPr lang="en-US" dirty="0" err="1"/>
              <a:t>centroid</a:t>
            </a:r>
            <a:r>
              <a:rPr lang="en-US" dirty="0"/>
              <a:t> is represented by most frequent values. </a:t>
            </a:r>
          </a:p>
          <a:p>
            <a:pPr lvl="1"/>
            <a:endParaRPr lang="en-US" dirty="0"/>
          </a:p>
          <a:p>
            <a:r>
              <a:rPr lang="en-US" dirty="0"/>
              <a:t>The user needs to specify </a:t>
            </a:r>
            <a:r>
              <a:rPr lang="en-US" i="1" dirty="0">
                <a:solidFill>
                  <a:srgbClr val="FF0000"/>
                </a:solidFill>
              </a:rPr>
              <a:t>k</a:t>
            </a:r>
            <a:r>
              <a:rPr lang="en-US" dirty="0"/>
              <a:t>.</a:t>
            </a:r>
          </a:p>
          <a:p>
            <a:endParaRPr lang="en-US" dirty="0"/>
          </a:p>
          <a:p>
            <a:r>
              <a:rPr lang="en-US" altLang="ja-JP" dirty="0">
                <a:ea typeface="ＭＳ Ｐゴシック" pitchFamily="34" charset="-128"/>
              </a:rPr>
              <a:t>The algorithm is sensitive to </a:t>
            </a:r>
            <a:r>
              <a:rPr lang="en-US" altLang="ja-JP" b="1" dirty="0">
                <a:solidFill>
                  <a:srgbClr val="FF0000"/>
                </a:solidFill>
                <a:ea typeface="ＭＳ Ｐゴシック" pitchFamily="34" charset="-128"/>
              </a:rPr>
              <a:t>outliers</a:t>
            </a:r>
          </a:p>
          <a:p>
            <a:pPr lvl="1"/>
            <a:r>
              <a:rPr lang="en-US" altLang="ja-JP" dirty="0">
                <a:ea typeface="ＭＳ Ｐゴシック" pitchFamily="34" charset="-128"/>
              </a:rPr>
              <a:t>Outliers are data points that are very far away from other data points. </a:t>
            </a:r>
          </a:p>
          <a:p>
            <a:pPr lvl="1"/>
            <a:r>
              <a:rPr lang="en-US" altLang="ja-JP" dirty="0">
                <a:ea typeface="ＭＳ Ｐゴシック" pitchFamily="34" charset="-128"/>
              </a:rPr>
              <a:t>Outliers could be errors in the data recording or some special data points with very different values. </a:t>
            </a:r>
          </a:p>
          <a:p>
            <a:pPr lvl="1"/>
            <a:endParaRPr lang="en-US" dirty="0">
              <a:ea typeface="ＭＳ Ｐゴシック" pitchFamily="34" charset="-128"/>
            </a:endParaRPr>
          </a:p>
          <a:p>
            <a:r>
              <a:rPr lang="en-US" dirty="0">
                <a:ea typeface="ＭＳ Ｐゴシック" pitchFamily="34" charset="-128"/>
              </a:rPr>
              <a:t>k-means is sensitive to initial random </a:t>
            </a:r>
            <a:r>
              <a:rPr lang="en-US" dirty="0" err="1">
                <a:ea typeface="ＭＳ Ｐゴシック" pitchFamily="34" charset="-128"/>
              </a:rPr>
              <a:t>centroids</a:t>
            </a:r>
            <a:endParaRPr lang="en-US" dirty="0"/>
          </a:p>
          <a:p>
            <a:pPr lvl="1"/>
            <a:endParaRPr lang="en-US" dirty="0"/>
          </a:p>
        </p:txBody>
      </p:sp>
    </p:spTree>
    <p:extLst>
      <p:ext uri="{BB962C8B-B14F-4D97-AF65-F5344CB8AC3E}">
        <p14:creationId xmlns:p14="http://schemas.microsoft.com/office/powerpoint/2010/main" val="3118145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Rectangle 2"/>
          <p:cNvSpPr>
            <a:spLocks noGrp="1" noChangeArrowheads="1"/>
          </p:cNvSpPr>
          <p:nvPr>
            <p:ph type="title"/>
          </p:nvPr>
        </p:nvSpPr>
        <p:spPr>
          <a:xfrm>
            <a:off x="457200" y="152400"/>
            <a:ext cx="8229600" cy="1143000"/>
          </a:xfrm>
        </p:spPr>
        <p:txBody>
          <a:bodyPr>
            <a:noAutofit/>
          </a:bodyPr>
          <a:lstStyle/>
          <a:p>
            <a:r>
              <a:rPr lang="en-US" sz="3600" b="0" dirty="0">
                <a:solidFill>
                  <a:srgbClr val="0000FF"/>
                </a:solidFill>
              </a:rPr>
              <a:t>Weaknesses of k-Means: Problems with outliers</a:t>
            </a:r>
          </a:p>
        </p:txBody>
      </p:sp>
      <p:pic>
        <p:nvPicPr>
          <p:cNvPr id="785411" name="Picture 3"/>
          <p:cNvPicPr>
            <a:picLocks noGrp="1" noChangeAspect="1" noChangeArrowheads="1"/>
          </p:cNvPicPr>
          <p:nvPr>
            <p:ph type="body" idx="1"/>
          </p:nvPr>
        </p:nvPicPr>
        <p:blipFill>
          <a:blip r:embed="rId2" cstate="print"/>
          <a:srcRect/>
          <a:stretch>
            <a:fillRect/>
          </a:stretch>
        </p:blipFill>
        <p:spPr>
          <a:xfrm>
            <a:off x="381000" y="1600200"/>
            <a:ext cx="8229600" cy="4970463"/>
          </a:xfrm>
        </p:spPr>
      </p:pic>
    </p:spTree>
    <p:extLst>
      <p:ext uri="{BB962C8B-B14F-4D97-AF65-F5344CB8AC3E}">
        <p14:creationId xmlns:p14="http://schemas.microsoft.com/office/powerpoint/2010/main" val="886624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2"/>
          <p:cNvSpPr>
            <a:spLocks noGrp="1" noChangeArrowheads="1"/>
          </p:cNvSpPr>
          <p:nvPr>
            <p:ph type="title"/>
          </p:nvPr>
        </p:nvSpPr>
        <p:spPr>
          <a:xfrm>
            <a:off x="457200" y="152400"/>
            <a:ext cx="8229600" cy="1143000"/>
          </a:xfrm>
        </p:spPr>
        <p:txBody>
          <a:bodyPr>
            <a:normAutofit/>
          </a:bodyPr>
          <a:lstStyle/>
          <a:p>
            <a:r>
              <a:rPr lang="en-US" sz="3600" b="0" dirty="0">
                <a:solidFill>
                  <a:srgbClr val="0000FF"/>
                </a:solidFill>
              </a:rPr>
              <a:t>Dealing with outliers</a:t>
            </a:r>
          </a:p>
        </p:txBody>
      </p:sp>
      <p:sp>
        <p:nvSpPr>
          <p:cNvPr id="786435" name="Rectangle 3"/>
          <p:cNvSpPr>
            <a:spLocks noGrp="1" noChangeArrowheads="1"/>
          </p:cNvSpPr>
          <p:nvPr>
            <p:ph type="body" idx="1"/>
          </p:nvPr>
        </p:nvSpPr>
        <p:spPr>
          <a:xfrm>
            <a:off x="304800" y="1752600"/>
            <a:ext cx="8229600" cy="4645025"/>
          </a:xfrm>
        </p:spPr>
        <p:txBody>
          <a:bodyPr>
            <a:normAutofit fontScale="92500" lnSpcReduction="20000"/>
          </a:bodyPr>
          <a:lstStyle/>
          <a:p>
            <a:r>
              <a:rPr lang="en-US" altLang="ja-JP" sz="2600" dirty="0">
                <a:ea typeface="ＭＳ Ｐゴシック" pitchFamily="34" charset="-128"/>
              </a:rPr>
              <a:t>One method is to remove some data points in the clustering process that are much further away from the </a:t>
            </a:r>
            <a:r>
              <a:rPr lang="en-US" altLang="ja-JP" sz="2600" dirty="0" err="1">
                <a:ea typeface="ＭＳ Ｐゴシック" pitchFamily="34" charset="-128"/>
              </a:rPr>
              <a:t>centroids</a:t>
            </a:r>
            <a:r>
              <a:rPr lang="en-US" altLang="ja-JP" sz="2600" dirty="0">
                <a:ea typeface="ＭＳ Ｐゴシック" pitchFamily="34" charset="-128"/>
              </a:rPr>
              <a:t> than other data points. </a:t>
            </a:r>
          </a:p>
          <a:p>
            <a:endParaRPr lang="en-US" altLang="ja-JP" sz="2600" dirty="0">
              <a:ea typeface="ＭＳ Ｐゴシック" pitchFamily="34" charset="-128"/>
            </a:endParaRPr>
          </a:p>
          <a:p>
            <a:pPr lvl="1"/>
            <a:r>
              <a:rPr lang="en-US" altLang="ja-JP" sz="2200" dirty="0">
                <a:ea typeface="ＭＳ Ｐゴシック" pitchFamily="34" charset="-128"/>
              </a:rPr>
              <a:t>To be safe, we may want to monitor these possible outliers over a few iterations and then decide to remove them. </a:t>
            </a:r>
          </a:p>
          <a:p>
            <a:pPr lvl="1"/>
            <a:endParaRPr lang="en-US" altLang="ja-JP" sz="2200" dirty="0">
              <a:ea typeface="ＭＳ Ｐゴシック" pitchFamily="34" charset="-128"/>
            </a:endParaRPr>
          </a:p>
          <a:p>
            <a:r>
              <a:rPr lang="en-US" altLang="ja-JP" sz="2600" dirty="0">
                <a:ea typeface="ＭＳ Ｐゴシック" pitchFamily="34" charset="-128"/>
              </a:rPr>
              <a:t>Another method is to perform random sampling. Since in sampling we only choose a small subset of the data points, the chance of selecting an outlier is very small. </a:t>
            </a:r>
          </a:p>
          <a:p>
            <a:endParaRPr lang="en-US" altLang="ja-JP" sz="2600" dirty="0">
              <a:ea typeface="ＭＳ Ｐゴシック" pitchFamily="34" charset="-128"/>
            </a:endParaRPr>
          </a:p>
          <a:p>
            <a:pPr lvl="1"/>
            <a:r>
              <a:rPr lang="en-US" sz="2200" dirty="0"/>
              <a:t>Assign the rest of the data points to the clusters by distance or similarity comparison, or classification</a:t>
            </a:r>
          </a:p>
        </p:txBody>
      </p:sp>
    </p:spTree>
    <p:extLst>
      <p:ext uri="{BB962C8B-B14F-4D97-AF65-F5344CB8AC3E}">
        <p14:creationId xmlns:p14="http://schemas.microsoft.com/office/powerpoint/2010/main" val="3568816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8" name="Rectangle 2"/>
          <p:cNvSpPr>
            <a:spLocks noGrp="1" noChangeArrowheads="1"/>
          </p:cNvSpPr>
          <p:nvPr>
            <p:ph type="title"/>
          </p:nvPr>
        </p:nvSpPr>
        <p:spPr>
          <a:xfrm>
            <a:off x="457200" y="0"/>
            <a:ext cx="8229600" cy="1139825"/>
          </a:xfrm>
        </p:spPr>
        <p:txBody>
          <a:bodyPr>
            <a:normAutofit/>
          </a:bodyPr>
          <a:lstStyle/>
          <a:p>
            <a:r>
              <a:rPr lang="en-US" sz="3600" b="0" dirty="0">
                <a:solidFill>
                  <a:srgbClr val="0000FF"/>
                </a:solidFill>
                <a:latin typeface="Times New Roman"/>
                <a:cs typeface="Times New Roman"/>
              </a:rPr>
              <a:t>Weaknesses of k-Means (cont …)</a:t>
            </a:r>
          </a:p>
        </p:txBody>
      </p:sp>
      <p:sp>
        <p:nvSpPr>
          <p:cNvPr id="787459" name="Rectangle 3"/>
          <p:cNvSpPr>
            <a:spLocks noGrp="1" noChangeArrowheads="1"/>
          </p:cNvSpPr>
          <p:nvPr>
            <p:ph type="body" sz="half" idx="1"/>
          </p:nvPr>
        </p:nvSpPr>
        <p:spPr>
          <a:xfrm>
            <a:off x="358775" y="981075"/>
            <a:ext cx="8039100" cy="604838"/>
          </a:xfrm>
        </p:spPr>
        <p:txBody>
          <a:bodyPr/>
          <a:lstStyle/>
          <a:p>
            <a:r>
              <a:rPr lang="en-US" altLang="ja-JP" sz="2600" dirty="0">
                <a:latin typeface="Times New Roman"/>
                <a:ea typeface="ＭＳ Ｐゴシック" pitchFamily="34" charset="-128"/>
                <a:cs typeface="Times New Roman"/>
              </a:rPr>
              <a:t>The algorithm is sensitive to </a:t>
            </a:r>
            <a:r>
              <a:rPr lang="en-US" altLang="ja-JP" sz="2600" dirty="0">
                <a:solidFill>
                  <a:srgbClr val="FF0000"/>
                </a:solidFill>
                <a:latin typeface="Times New Roman"/>
                <a:ea typeface="ＭＳ Ｐゴシック" pitchFamily="34" charset="-128"/>
                <a:cs typeface="Times New Roman"/>
              </a:rPr>
              <a:t>initial seeds</a:t>
            </a:r>
            <a:r>
              <a:rPr lang="en-US" altLang="ja-JP" sz="2600" dirty="0">
                <a:latin typeface="Times New Roman"/>
                <a:ea typeface="ＭＳ Ｐゴシック" pitchFamily="34" charset="-128"/>
                <a:cs typeface="Times New Roman"/>
              </a:rPr>
              <a:t>.</a:t>
            </a:r>
            <a:endParaRPr lang="en-US" sz="2600" dirty="0">
              <a:latin typeface="Times New Roman"/>
              <a:cs typeface="Times New Roman"/>
            </a:endParaRPr>
          </a:p>
        </p:txBody>
      </p:sp>
      <p:pic>
        <p:nvPicPr>
          <p:cNvPr id="787460" name="Picture 4"/>
          <p:cNvPicPr>
            <a:picLocks noGrp="1" noChangeAspect="1" noChangeArrowheads="1"/>
          </p:cNvPicPr>
          <p:nvPr>
            <p:ph sz="half" idx="2"/>
          </p:nvPr>
        </p:nvPicPr>
        <p:blipFill>
          <a:blip r:embed="rId2" cstate="print"/>
          <a:srcRect/>
          <a:stretch>
            <a:fillRect/>
          </a:stretch>
        </p:blipFill>
        <p:spPr>
          <a:xfrm>
            <a:off x="971550" y="1628775"/>
            <a:ext cx="6877050" cy="4452938"/>
          </a:xfrm>
          <a:noFill/>
          <a:ln/>
        </p:spPr>
      </p:pic>
      <p:sp>
        <p:nvSpPr>
          <p:cNvPr id="7" name="TextBox 6"/>
          <p:cNvSpPr txBox="1"/>
          <p:nvPr/>
        </p:nvSpPr>
        <p:spPr>
          <a:xfrm>
            <a:off x="4419600" y="1676400"/>
            <a:ext cx="314847" cy="369332"/>
          </a:xfrm>
          <a:prstGeom prst="rect">
            <a:avLst/>
          </a:prstGeom>
          <a:noFill/>
        </p:spPr>
        <p:txBody>
          <a:bodyPr wrap="none" rtlCol="0">
            <a:spAutoFit/>
          </a:bodyPr>
          <a:lstStyle/>
          <a:p>
            <a:r>
              <a:rPr lang="en-US" dirty="0">
                <a:solidFill>
                  <a:prstClr val="black"/>
                </a:solidFill>
                <a:latin typeface="Times New Roman"/>
                <a:cs typeface="Times New Roman"/>
              </a:rPr>
              <a:t>+</a:t>
            </a:r>
          </a:p>
        </p:txBody>
      </p:sp>
      <p:sp>
        <p:nvSpPr>
          <p:cNvPr id="8" name="TextBox 7"/>
          <p:cNvSpPr txBox="1"/>
          <p:nvPr/>
        </p:nvSpPr>
        <p:spPr>
          <a:xfrm>
            <a:off x="4343400" y="2590800"/>
            <a:ext cx="314847" cy="369332"/>
          </a:xfrm>
          <a:prstGeom prst="rect">
            <a:avLst/>
          </a:prstGeom>
          <a:noFill/>
        </p:spPr>
        <p:txBody>
          <a:bodyPr wrap="none" rtlCol="0">
            <a:spAutoFit/>
          </a:bodyPr>
          <a:lstStyle/>
          <a:p>
            <a:r>
              <a:rPr lang="en-US" dirty="0">
                <a:solidFill>
                  <a:prstClr val="black"/>
                </a:solidFill>
                <a:latin typeface="Times New Roman"/>
                <a:cs typeface="Times New Roman"/>
              </a:rPr>
              <a:t>+</a:t>
            </a:r>
          </a:p>
        </p:txBody>
      </p:sp>
    </p:spTree>
    <p:extLst>
      <p:ext uri="{BB962C8B-B14F-4D97-AF65-F5344CB8AC3E}">
        <p14:creationId xmlns:p14="http://schemas.microsoft.com/office/powerpoint/2010/main" val="37382582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7" name="Rectangle 3"/>
          <p:cNvSpPr>
            <a:spLocks noGrp="1" noChangeArrowheads="1"/>
          </p:cNvSpPr>
          <p:nvPr>
            <p:ph type="body" sz="half" idx="1"/>
          </p:nvPr>
        </p:nvSpPr>
        <p:spPr>
          <a:xfrm>
            <a:off x="358775" y="1089025"/>
            <a:ext cx="7021513" cy="647700"/>
          </a:xfrm>
        </p:spPr>
        <p:txBody>
          <a:bodyPr/>
          <a:lstStyle/>
          <a:p>
            <a:r>
              <a:rPr lang="en-US" sz="2600" dirty="0"/>
              <a:t>If we use </a:t>
            </a:r>
            <a:r>
              <a:rPr lang="en-US" sz="2600" dirty="0">
                <a:solidFill>
                  <a:srgbClr val="FF0000"/>
                </a:solidFill>
              </a:rPr>
              <a:t>different seeds</a:t>
            </a:r>
            <a:r>
              <a:rPr lang="en-US" sz="2600" dirty="0"/>
              <a:t>: good results</a:t>
            </a:r>
          </a:p>
        </p:txBody>
      </p:sp>
      <p:pic>
        <p:nvPicPr>
          <p:cNvPr id="789508" name="Picture 4"/>
          <p:cNvPicPr>
            <a:picLocks noGrp="1" noChangeAspect="1" noChangeArrowheads="1"/>
          </p:cNvPicPr>
          <p:nvPr>
            <p:ph sz="half" idx="2"/>
          </p:nvPr>
        </p:nvPicPr>
        <p:blipFill>
          <a:blip r:embed="rId2" cstate="print"/>
          <a:srcRect/>
          <a:stretch>
            <a:fillRect/>
          </a:stretch>
        </p:blipFill>
        <p:spPr>
          <a:xfrm>
            <a:off x="684213" y="1700213"/>
            <a:ext cx="7164387" cy="4429125"/>
          </a:xfrm>
          <a:noFill/>
          <a:ln/>
        </p:spPr>
      </p:pic>
      <p:sp>
        <p:nvSpPr>
          <p:cNvPr id="789510" name="Text Box 6"/>
          <p:cNvSpPr txBox="1">
            <a:spLocks noChangeArrowheads="1"/>
          </p:cNvSpPr>
          <p:nvPr/>
        </p:nvSpPr>
        <p:spPr bwMode="auto">
          <a:xfrm>
            <a:off x="6172200" y="2055167"/>
            <a:ext cx="2592388" cy="830997"/>
          </a:xfrm>
          <a:prstGeom prst="rect">
            <a:avLst/>
          </a:prstGeom>
          <a:noFill/>
          <a:ln w="9525" algn="ctr">
            <a:noFill/>
            <a:miter lim="800000"/>
            <a:headEnd/>
            <a:tailEnd/>
          </a:ln>
          <a:effectLst/>
        </p:spPr>
        <p:txBody>
          <a:bodyPr>
            <a:spAutoFit/>
          </a:bodyPr>
          <a:lstStyle/>
          <a:p>
            <a:pPr marL="342900" indent="-342900">
              <a:spcBef>
                <a:spcPct val="50000"/>
              </a:spcBef>
            </a:pPr>
            <a:r>
              <a:rPr lang="en-US" sz="1600" dirty="0">
                <a:solidFill>
                  <a:prstClr val="black"/>
                </a:solidFill>
              </a:rPr>
              <a:t>     There are some methods to help choose good seeds</a:t>
            </a:r>
          </a:p>
        </p:txBody>
      </p:sp>
      <p:sp>
        <p:nvSpPr>
          <p:cNvPr id="8" name="TextBox 7"/>
          <p:cNvSpPr txBox="1"/>
          <p:nvPr/>
        </p:nvSpPr>
        <p:spPr>
          <a:xfrm>
            <a:off x="3581400" y="2057400"/>
            <a:ext cx="300082" cy="369332"/>
          </a:xfrm>
          <a:prstGeom prst="rect">
            <a:avLst/>
          </a:prstGeom>
          <a:noFill/>
        </p:spPr>
        <p:txBody>
          <a:bodyPr wrap="none" rtlCol="0">
            <a:spAutoFit/>
          </a:bodyPr>
          <a:lstStyle/>
          <a:p>
            <a:r>
              <a:rPr lang="en-US" dirty="0">
                <a:solidFill>
                  <a:prstClr val="black"/>
                </a:solidFill>
              </a:rPr>
              <a:t>+</a:t>
            </a:r>
          </a:p>
        </p:txBody>
      </p:sp>
      <p:sp>
        <p:nvSpPr>
          <p:cNvPr id="10" name="TextBox 9"/>
          <p:cNvSpPr txBox="1"/>
          <p:nvPr/>
        </p:nvSpPr>
        <p:spPr>
          <a:xfrm>
            <a:off x="4953000" y="2286000"/>
            <a:ext cx="300082" cy="369332"/>
          </a:xfrm>
          <a:prstGeom prst="rect">
            <a:avLst/>
          </a:prstGeom>
          <a:noFill/>
        </p:spPr>
        <p:txBody>
          <a:bodyPr wrap="none" rtlCol="0">
            <a:spAutoFit/>
          </a:bodyPr>
          <a:lstStyle/>
          <a:p>
            <a:r>
              <a:rPr lang="en-US" dirty="0">
                <a:solidFill>
                  <a:prstClr val="black"/>
                </a:solidFill>
              </a:rPr>
              <a:t>+</a:t>
            </a:r>
          </a:p>
        </p:txBody>
      </p:sp>
      <p:sp>
        <p:nvSpPr>
          <p:cNvPr id="12" name="Rectangle 2"/>
          <p:cNvSpPr>
            <a:spLocks noGrp="1" noChangeArrowheads="1"/>
          </p:cNvSpPr>
          <p:nvPr>
            <p:ph type="title"/>
          </p:nvPr>
        </p:nvSpPr>
        <p:spPr>
          <a:xfrm>
            <a:off x="457200" y="0"/>
            <a:ext cx="8229600" cy="1139825"/>
          </a:xfrm>
        </p:spPr>
        <p:txBody>
          <a:bodyPr>
            <a:normAutofit/>
          </a:bodyPr>
          <a:lstStyle/>
          <a:p>
            <a:r>
              <a:rPr lang="en-US" sz="3600" b="0" dirty="0">
                <a:solidFill>
                  <a:srgbClr val="0000FF"/>
                </a:solidFill>
                <a:latin typeface="Times New Roman"/>
                <a:cs typeface="Times New Roman"/>
              </a:rPr>
              <a:t>Weaknesses of k-Means (cont …)</a:t>
            </a:r>
          </a:p>
        </p:txBody>
      </p:sp>
    </p:spTree>
    <p:extLst>
      <p:ext uri="{BB962C8B-B14F-4D97-AF65-F5344CB8AC3E}">
        <p14:creationId xmlns:p14="http://schemas.microsoft.com/office/powerpoint/2010/main" val="1450032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5" name="Rectangle 3"/>
          <p:cNvSpPr>
            <a:spLocks noGrp="1" noChangeArrowheads="1"/>
          </p:cNvSpPr>
          <p:nvPr>
            <p:ph type="body" sz="half" idx="1"/>
          </p:nvPr>
        </p:nvSpPr>
        <p:spPr>
          <a:xfrm>
            <a:off x="152401" y="1219200"/>
            <a:ext cx="8915400" cy="1289050"/>
          </a:xfrm>
        </p:spPr>
        <p:txBody>
          <a:bodyPr>
            <a:normAutofit/>
          </a:bodyPr>
          <a:lstStyle/>
          <a:p>
            <a:r>
              <a:rPr lang="en-US" altLang="ja-JP" sz="2400" dirty="0">
                <a:ea typeface="ＭＳ Ｐゴシック" pitchFamily="34" charset="-128"/>
              </a:rPr>
              <a:t>The </a:t>
            </a:r>
            <a:r>
              <a:rPr lang="en-US" altLang="ja-JP" sz="2400" i="1" dirty="0">
                <a:ea typeface="ＭＳ Ｐゴシック" pitchFamily="34" charset="-128"/>
              </a:rPr>
              <a:t>k</a:t>
            </a:r>
            <a:r>
              <a:rPr lang="en-US" altLang="ja-JP" sz="2400" dirty="0">
                <a:ea typeface="ＭＳ Ｐゴシック" pitchFamily="34" charset="-128"/>
              </a:rPr>
              <a:t>-Means algorithm is not suitable for discovering clusters that are not hyper-ellipsoids (or hyper-spheres). </a:t>
            </a:r>
            <a:endParaRPr lang="en-US" sz="2400" dirty="0"/>
          </a:p>
        </p:txBody>
      </p:sp>
      <p:pic>
        <p:nvPicPr>
          <p:cNvPr id="791556" name="Picture 4"/>
          <p:cNvPicPr>
            <a:picLocks noGrp="1" noChangeAspect="1" noChangeArrowheads="1"/>
          </p:cNvPicPr>
          <p:nvPr>
            <p:ph sz="half" idx="2"/>
          </p:nvPr>
        </p:nvPicPr>
        <p:blipFill>
          <a:blip r:embed="rId2" cstate="print"/>
          <a:srcRect/>
          <a:stretch>
            <a:fillRect/>
          </a:stretch>
        </p:blipFill>
        <p:spPr>
          <a:xfrm>
            <a:off x="533400" y="2819400"/>
            <a:ext cx="8243887" cy="3470275"/>
          </a:xfrm>
          <a:noFill/>
          <a:ln/>
        </p:spPr>
      </p:pic>
      <p:sp>
        <p:nvSpPr>
          <p:cNvPr id="791558" name="Text Box 6"/>
          <p:cNvSpPr txBox="1">
            <a:spLocks noChangeArrowheads="1"/>
          </p:cNvSpPr>
          <p:nvPr/>
        </p:nvSpPr>
        <p:spPr bwMode="auto">
          <a:xfrm>
            <a:off x="7308850" y="3213100"/>
            <a:ext cx="503238" cy="549275"/>
          </a:xfrm>
          <a:prstGeom prst="rect">
            <a:avLst/>
          </a:prstGeom>
          <a:noFill/>
          <a:ln w="9525" algn="ctr">
            <a:noFill/>
            <a:miter lim="800000"/>
            <a:headEnd/>
            <a:tailEnd/>
          </a:ln>
          <a:effectLst/>
        </p:spPr>
        <p:txBody>
          <a:bodyPr>
            <a:spAutoFit/>
          </a:bodyPr>
          <a:lstStyle/>
          <a:p>
            <a:pPr marL="342900" indent="-342900">
              <a:spcBef>
                <a:spcPct val="50000"/>
              </a:spcBef>
              <a:buFont typeface="Wingdings" pitchFamily="2" charset="2"/>
              <a:buNone/>
            </a:pPr>
            <a:r>
              <a:rPr lang="en-US">
                <a:solidFill>
                  <a:prstClr val="black"/>
                </a:solidFill>
              </a:rPr>
              <a:t>+</a:t>
            </a:r>
          </a:p>
        </p:txBody>
      </p:sp>
      <p:sp>
        <p:nvSpPr>
          <p:cNvPr id="8" name="Rectangle 2"/>
          <p:cNvSpPr txBox="1">
            <a:spLocks noChangeArrowheads="1"/>
          </p:cNvSpPr>
          <p:nvPr/>
        </p:nvSpPr>
        <p:spPr>
          <a:xfrm>
            <a:off x="457200" y="0"/>
            <a:ext cx="8229600" cy="1139825"/>
          </a:xfrm>
          <a:prstGeom prst="rect">
            <a:avLst/>
          </a:prstGeom>
        </p:spPr>
        <p:txBody>
          <a:bodyPr vert="horz" lIns="91440" tIns="45720" rIns="91440" bIns="45720" rtlCol="0" anchor="ctr">
            <a:normAutofit/>
          </a:bodyPr>
          <a:lstStyle/>
          <a:p>
            <a:pPr algn="ctr">
              <a:spcBef>
                <a:spcPct val="0"/>
              </a:spcBef>
              <a:defRPr/>
            </a:pPr>
            <a:r>
              <a:rPr lang="en-US" sz="3600" dirty="0">
                <a:solidFill>
                  <a:srgbClr val="0000FF"/>
                </a:solidFill>
                <a:latin typeface="Times New Roman"/>
                <a:cs typeface="Times New Roman"/>
              </a:rPr>
              <a:t>Weaknesses of k-Means (</a:t>
            </a:r>
            <a:r>
              <a:rPr lang="en-US" sz="3600" dirty="0" err="1">
                <a:solidFill>
                  <a:srgbClr val="0000FF"/>
                </a:solidFill>
                <a:latin typeface="Times New Roman"/>
                <a:cs typeface="Times New Roman"/>
              </a:rPr>
              <a:t>cont</a:t>
            </a:r>
            <a:r>
              <a:rPr lang="en-US" sz="3600" dirty="0">
                <a:solidFill>
                  <a:srgbClr val="0000FF"/>
                </a:solidFill>
                <a:latin typeface="Times New Roman"/>
                <a:cs typeface="Times New Roman"/>
              </a:rPr>
              <a:t> …)</a:t>
            </a:r>
          </a:p>
        </p:txBody>
      </p:sp>
    </p:spTree>
    <p:extLst>
      <p:ext uri="{BB962C8B-B14F-4D97-AF65-F5344CB8AC3E}">
        <p14:creationId xmlns:p14="http://schemas.microsoft.com/office/powerpoint/2010/main" val="155191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676400" y="304800"/>
            <a:ext cx="6019800" cy="707886"/>
          </a:xfrm>
        </p:spPr>
        <p:txBody>
          <a:bodyPr wrap="square">
            <a:spAutoFit/>
          </a:bodyPr>
          <a:lstStyle>
            <a:defPPr lvl="0">
              <a:buNone/>
            </a:defPPr>
            <a:lvl1pPr lvl="0">
              <a:buNone/>
            </a:lvl1pPr>
          </a:lstStyle>
          <a:p>
            <a:pPr lvl="0"/>
            <a:r>
              <a:rPr lang="en-NZ" sz="4000" dirty="0"/>
              <a:t>Unsupervised Learning</a:t>
            </a:r>
          </a:p>
        </p:txBody>
      </p:sp>
      <p:sp>
        <p:nvSpPr>
          <p:cNvPr id="3" name="Text Placeholder 2"/>
          <p:cNvSpPr txBox="1">
            <a:spLocks noGrp="1"/>
          </p:cNvSpPr>
          <p:nvPr>
            <p:ph type="body" idx="4294967295"/>
          </p:nvPr>
        </p:nvSpPr>
        <p:spPr>
          <a:xfrm>
            <a:off x="685800" y="2133600"/>
            <a:ext cx="7772400" cy="3236784"/>
          </a:xfrm>
        </p:spPr>
        <p:txBody>
          <a:bodyPr wrap="square">
            <a:spAutoFit/>
          </a:bodyPr>
          <a:lstStyle>
            <a:defPPr marL="342720" marR="0" lvl="0" indent="-342720" algn="l" rtl="0" hangingPunct="1">
              <a:lnSpc>
                <a:spcPct val="100000"/>
              </a:lnSpc>
              <a:spcBef>
                <a:spcPts val="799"/>
              </a:spcBef>
              <a:spcAft>
                <a:spcPts val="0"/>
              </a:spcAft>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en-US" sz="3200" b="0" i="0" u="none" strike="noStrike" baseline="0">
                <a:ln>
                  <a:noFill/>
                </a:ln>
                <a:solidFill>
                  <a:srgbClr val="160AEB"/>
                </a:solidFill>
                <a:latin typeface="Times New Roman" pitchFamily="18"/>
                <a:ea typeface="Arial Unicode MS" pitchFamily="2"/>
                <a:cs typeface="Arial Unicode MS" pitchFamily="2"/>
              </a:defRPr>
            </a:defPPr>
            <a:lvl1pPr marL="342720" marR="0" lvl="0" indent="-342720" algn="l" rtl="0" hangingPunct="1">
              <a:lnSpc>
                <a:spcPct val="100000"/>
              </a:lnSpc>
              <a:spcBef>
                <a:spcPts val="799"/>
              </a:spcBef>
              <a:spcAft>
                <a:spcPts val="0"/>
              </a:spcAft>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en-US" sz="3200" b="0" i="0" u="none" strike="noStrike" baseline="0">
                <a:ln>
                  <a:noFill/>
                </a:ln>
                <a:solidFill>
                  <a:srgbClr val="160AEB"/>
                </a:solidFill>
                <a:latin typeface="Times New Roman" pitchFamily="18"/>
                <a:ea typeface="Arial Unicode MS" pitchFamily="2"/>
                <a:cs typeface="Arial Unicode MS" pitchFamily="2"/>
              </a:defRPr>
            </a:lvl1pPr>
            <a:lvl2pPr marL="742680" marR="0" lvl="1" indent="-285480" algn="l" rtl="0" hangingPunct="1">
              <a:lnSpc>
                <a:spcPct val="100000"/>
              </a:lnSpc>
              <a:spcBef>
                <a:spcPts val="697"/>
              </a:spcBef>
              <a:spcAft>
                <a:spcPts val="0"/>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defRPr lang="en-US" sz="2800" b="0" i="0" u="none" strike="noStrike" baseline="0">
                <a:ln>
                  <a:noFill/>
                </a:ln>
                <a:solidFill>
                  <a:srgbClr val="160AEB"/>
                </a:solidFill>
                <a:latin typeface="Times New Roman" pitchFamily="18"/>
                <a:ea typeface="Arial Unicode MS" pitchFamily="2"/>
                <a:cs typeface="Arial Unicode MS" pitchFamily="2"/>
              </a:defRPr>
            </a:lvl2pPr>
            <a:lvl3pPr marL="1143000" marR="0" lvl="2" indent="-228600" algn="l" rtl="0" hangingPunct="1">
              <a:lnSpc>
                <a:spcPct val="100000"/>
              </a:lnSpc>
              <a:spcBef>
                <a:spcPts val="598"/>
              </a:spcBef>
              <a:spcAft>
                <a:spcPts val="0"/>
              </a:spcAft>
              <a:buClr>
                <a:srgbClr val="000000"/>
              </a:buClr>
              <a:buSzPct val="100000"/>
              <a:buFont typeface="Times New Roman" pitchFamily="18"/>
              <a:buChar char="•"/>
              <a:tabLst>
                <a:tab pos="1143000" algn="l"/>
                <a:tab pos="1347480" algn="l"/>
                <a:tab pos="1796760" algn="l"/>
                <a:tab pos="2246040" algn="l"/>
                <a:tab pos="2695319" algn="l"/>
                <a:tab pos="3144599" algn="l"/>
                <a:tab pos="3593880" algn="l"/>
                <a:tab pos="4043160" algn="l"/>
                <a:tab pos="4492440" algn="l"/>
                <a:tab pos="4941720" algn="l"/>
                <a:tab pos="5391000" algn="l"/>
                <a:tab pos="5840279" algn="l"/>
                <a:tab pos="6289560" algn="l"/>
                <a:tab pos="6738840" algn="l"/>
                <a:tab pos="7188119" algn="l"/>
                <a:tab pos="7637400" algn="l"/>
                <a:tab pos="8086679" algn="l"/>
                <a:tab pos="8535960" algn="l"/>
                <a:tab pos="8985240" algn="l"/>
                <a:tab pos="9434160" algn="l"/>
                <a:tab pos="9883440" algn="l"/>
              </a:tabLst>
              <a:defRPr lang="en-US" sz="2400" b="0" i="0" u="none" strike="noStrike" baseline="0">
                <a:ln>
                  <a:noFill/>
                </a:ln>
                <a:solidFill>
                  <a:srgbClr val="160AEB"/>
                </a:solidFill>
                <a:latin typeface="Times New Roman" pitchFamily="18"/>
                <a:ea typeface="Arial Unicode MS" pitchFamily="2"/>
                <a:cs typeface="Arial Unicode MS" pitchFamily="2"/>
              </a:defRPr>
            </a:lvl3pPr>
            <a:lvl4pPr marL="1600199" marR="0" lvl="3" indent="-228600" algn="l" rtl="0" hangingPunct="1">
              <a:lnSpc>
                <a:spcPct val="100000"/>
              </a:lnSpc>
              <a:spcBef>
                <a:spcPts val="499"/>
              </a:spcBef>
              <a:spcAft>
                <a:spcPts val="0"/>
              </a:spcAft>
              <a:buClr>
                <a:srgbClr val="000000"/>
              </a:buClr>
              <a:buSzPct val="100000"/>
              <a:buFont typeface="Times New Roman" pitchFamily="18"/>
              <a:buChar char="–"/>
              <a:tabLst>
                <a:tab pos="1600200" algn="l"/>
                <a:tab pos="179676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80" algn="l"/>
                <a:tab pos="8535959" algn="l"/>
                <a:tab pos="8985240" algn="l"/>
                <a:tab pos="9434160" algn="l"/>
                <a:tab pos="9883440" algn="l"/>
                <a:tab pos="10332720" algn="l"/>
              </a:tabLst>
              <a:defRPr lang="en-US" sz="2000" b="0" i="0" u="none" strike="noStrike" baseline="0">
                <a:ln>
                  <a:noFill/>
                </a:ln>
                <a:solidFill>
                  <a:srgbClr val="160AEB"/>
                </a:solidFill>
                <a:latin typeface="Times New Roman" pitchFamily="18"/>
                <a:ea typeface="Arial Unicode MS" pitchFamily="2"/>
                <a:cs typeface="Arial Unicode MS" pitchFamily="2"/>
              </a:defRPr>
            </a:lvl4pPr>
            <a:lvl5pPr marL="2057400" marR="0" lvl="4"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5pPr>
            <a:lvl6pPr marL="2057400" marR="0" lvl="5"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6pPr>
            <a:lvl7pPr marL="2057400" marR="0" lvl="6"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7pPr>
            <a:lvl8pPr marL="2057400" marR="0" lvl="7"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8pPr>
            <a:lvl9pPr marL="2057400" marR="0" lvl="8"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9pPr>
          </a:lstStyle>
          <a:p>
            <a:pPr marL="0" lvl="0" indent="0">
              <a:buClr>
                <a:srgbClr val="160AEB"/>
              </a:buClr>
              <a:buSzPct val="100000"/>
              <a:buFont typeface="Wingdings" pitchFamily="1"/>
              <a:buChar char=""/>
            </a:pPr>
            <a:r>
              <a:rPr lang="en-NZ" sz="2800" dirty="0">
                <a:solidFill>
                  <a:schemeClr val="tx1"/>
                </a:solidFill>
              </a:rPr>
              <a:t>We have no external error information</a:t>
            </a:r>
          </a:p>
          <a:p>
            <a:pPr marL="400320" lvl="2" indent="0">
              <a:buClr>
                <a:srgbClr val="160AEB"/>
              </a:buClr>
              <a:buFont typeface="Wingdings" pitchFamily="1"/>
              <a:buChar char=""/>
            </a:pPr>
            <a:r>
              <a:rPr lang="en-NZ" sz="2000" dirty="0">
                <a:solidFill>
                  <a:schemeClr val="tx1"/>
                </a:solidFill>
              </a:rPr>
              <a:t>No task-specific error criterion</a:t>
            </a:r>
          </a:p>
          <a:p>
            <a:pPr marL="0" lvl="0" indent="0">
              <a:buClr>
                <a:srgbClr val="160AEB"/>
              </a:buClr>
              <a:buSzPct val="100000"/>
              <a:buFont typeface="Wingdings" pitchFamily="1"/>
              <a:buChar char=""/>
            </a:pPr>
            <a:r>
              <a:rPr lang="en-NZ" sz="2800" dirty="0">
                <a:solidFill>
                  <a:schemeClr val="tx1"/>
                </a:solidFill>
              </a:rPr>
              <a:t>Generate internal error</a:t>
            </a:r>
          </a:p>
          <a:p>
            <a:pPr marL="400320" lvl="2" indent="0">
              <a:buClr>
                <a:srgbClr val="160AEB"/>
              </a:buClr>
              <a:buFont typeface="Wingdings" pitchFamily="1"/>
              <a:buChar char=""/>
            </a:pPr>
            <a:r>
              <a:rPr lang="en-NZ" sz="2000" dirty="0">
                <a:solidFill>
                  <a:schemeClr val="tx1"/>
                </a:solidFill>
              </a:rPr>
              <a:t>Must be general</a:t>
            </a:r>
          </a:p>
          <a:p>
            <a:pPr marL="0" lvl="0" indent="0">
              <a:buClr>
                <a:srgbClr val="160AEB"/>
              </a:buClr>
              <a:buSzPct val="100000"/>
              <a:buFont typeface="Wingdings" pitchFamily="1"/>
              <a:buChar char=""/>
            </a:pPr>
            <a:r>
              <a:rPr lang="en-NZ" sz="2800" dirty="0">
                <a:solidFill>
                  <a:schemeClr val="tx1"/>
                </a:solidFill>
              </a:rPr>
              <a:t>Usual method is to cluster data together according to activation of neurons</a:t>
            </a:r>
          </a:p>
          <a:p>
            <a:pPr marL="400320" lvl="2" indent="0">
              <a:buClr>
                <a:srgbClr val="160AEB"/>
              </a:buClr>
              <a:buFont typeface="Wingdings" pitchFamily="1"/>
              <a:buChar char=""/>
            </a:pPr>
            <a:r>
              <a:rPr lang="en-NZ" sz="2000" dirty="0">
                <a:solidFill>
                  <a:schemeClr val="tx1"/>
                </a:solidFill>
              </a:rPr>
              <a:t>Competitive learning</a:t>
            </a:r>
            <a:endParaRPr lang="en-NZ" dirty="0">
              <a:solidFill>
                <a:schemeClr val="tx1"/>
              </a:solidFill>
            </a:endParaRPr>
          </a:p>
        </p:txBody>
      </p:sp>
    </p:spTree>
    <p:extLst>
      <p:ext uri="{BB962C8B-B14F-4D97-AF65-F5344CB8AC3E}">
        <p14:creationId xmlns:p14="http://schemas.microsoft.com/office/powerpoint/2010/main" val="38290837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381000" y="304800"/>
            <a:ext cx="8458200" cy="646331"/>
          </a:xfrm>
        </p:spPr>
        <p:txBody>
          <a:bodyPr wrap="square">
            <a:spAutoFit/>
          </a:bodyPr>
          <a:lstStyle>
            <a:defPPr lvl="0">
              <a:buNone/>
            </a:defPPr>
            <a:lvl1pPr lvl="0">
              <a:buNone/>
            </a:lvl1pPr>
          </a:lstStyle>
          <a:p>
            <a:pPr lvl="0" algn="ctr"/>
            <a:r>
              <a:rPr lang="en-US" sz="3600" i="1" dirty="0">
                <a:solidFill>
                  <a:srgbClr val="0000FF"/>
                </a:solidFill>
              </a:rPr>
              <a:t>k</a:t>
            </a:r>
            <a:r>
              <a:rPr lang="en-US" sz="3600" dirty="0">
                <a:solidFill>
                  <a:srgbClr val="0000FF"/>
                </a:solidFill>
              </a:rPr>
              <a:t>-Means improvements</a:t>
            </a:r>
            <a:endParaRPr lang="en-NZ" sz="3600" dirty="0">
              <a:solidFill>
                <a:srgbClr val="0070C0"/>
              </a:solidFill>
            </a:endParaRPr>
          </a:p>
        </p:txBody>
      </p:sp>
      <p:sp>
        <p:nvSpPr>
          <p:cNvPr id="3" name="Text Placeholder 2"/>
          <p:cNvSpPr txBox="1">
            <a:spLocks noGrp="1"/>
          </p:cNvSpPr>
          <p:nvPr>
            <p:ph type="body" idx="4294967295"/>
          </p:nvPr>
        </p:nvSpPr>
        <p:spPr>
          <a:xfrm>
            <a:off x="914400" y="2209800"/>
            <a:ext cx="7696200" cy="3264483"/>
          </a:xfrm>
        </p:spPr>
        <p:txBody>
          <a:bodyPr wrap="square">
            <a:spAutoFit/>
          </a:bodyPr>
          <a:lstStyle>
            <a:defPPr marL="342720" marR="0" lvl="0" indent="-342720" algn="l" rtl="0" hangingPunct="1">
              <a:lnSpc>
                <a:spcPct val="100000"/>
              </a:lnSpc>
              <a:spcBef>
                <a:spcPts val="799"/>
              </a:spcBef>
              <a:spcAft>
                <a:spcPts val="0"/>
              </a:spcAft>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en-US" sz="3200" b="0" i="0" u="none" strike="noStrike" baseline="0">
                <a:ln>
                  <a:noFill/>
                </a:ln>
                <a:solidFill>
                  <a:srgbClr val="160AEB"/>
                </a:solidFill>
                <a:latin typeface="Times New Roman" pitchFamily="18"/>
                <a:ea typeface="Arial Unicode MS" pitchFamily="2"/>
                <a:cs typeface="Arial Unicode MS" pitchFamily="2"/>
              </a:defRPr>
            </a:defPPr>
            <a:lvl1pPr marL="342720" marR="0" lvl="0" indent="-342720" algn="l" rtl="0" hangingPunct="1">
              <a:lnSpc>
                <a:spcPct val="100000"/>
              </a:lnSpc>
              <a:spcBef>
                <a:spcPts val="799"/>
              </a:spcBef>
              <a:spcAft>
                <a:spcPts val="0"/>
              </a:spcAft>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en-US" sz="3200" b="0" i="0" u="none" strike="noStrike" baseline="0">
                <a:ln>
                  <a:noFill/>
                </a:ln>
                <a:solidFill>
                  <a:srgbClr val="160AEB"/>
                </a:solidFill>
                <a:latin typeface="Times New Roman" pitchFamily="18"/>
                <a:ea typeface="Arial Unicode MS" pitchFamily="2"/>
                <a:cs typeface="Arial Unicode MS" pitchFamily="2"/>
              </a:defRPr>
            </a:lvl1pPr>
            <a:lvl2pPr marL="742680" marR="0" lvl="1" indent="-285480" algn="l" rtl="0" hangingPunct="1">
              <a:lnSpc>
                <a:spcPct val="100000"/>
              </a:lnSpc>
              <a:spcBef>
                <a:spcPts val="697"/>
              </a:spcBef>
              <a:spcAft>
                <a:spcPts val="0"/>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defRPr lang="en-US" sz="2800" b="0" i="0" u="none" strike="noStrike" baseline="0">
                <a:ln>
                  <a:noFill/>
                </a:ln>
                <a:solidFill>
                  <a:srgbClr val="160AEB"/>
                </a:solidFill>
                <a:latin typeface="Times New Roman" pitchFamily="18"/>
                <a:ea typeface="Arial Unicode MS" pitchFamily="2"/>
                <a:cs typeface="Arial Unicode MS" pitchFamily="2"/>
              </a:defRPr>
            </a:lvl2pPr>
            <a:lvl3pPr marL="1143000" marR="0" lvl="2" indent="-228600" algn="l" rtl="0" hangingPunct="1">
              <a:lnSpc>
                <a:spcPct val="100000"/>
              </a:lnSpc>
              <a:spcBef>
                <a:spcPts val="598"/>
              </a:spcBef>
              <a:spcAft>
                <a:spcPts val="0"/>
              </a:spcAft>
              <a:buClr>
                <a:srgbClr val="000000"/>
              </a:buClr>
              <a:buSzPct val="100000"/>
              <a:buFont typeface="Times New Roman" pitchFamily="18"/>
              <a:buChar char="•"/>
              <a:tabLst>
                <a:tab pos="1143000" algn="l"/>
                <a:tab pos="1347480" algn="l"/>
                <a:tab pos="1796760" algn="l"/>
                <a:tab pos="2246040" algn="l"/>
                <a:tab pos="2695319" algn="l"/>
                <a:tab pos="3144599" algn="l"/>
                <a:tab pos="3593880" algn="l"/>
                <a:tab pos="4043160" algn="l"/>
                <a:tab pos="4492440" algn="l"/>
                <a:tab pos="4941720" algn="l"/>
                <a:tab pos="5391000" algn="l"/>
                <a:tab pos="5840279" algn="l"/>
                <a:tab pos="6289560" algn="l"/>
                <a:tab pos="6738840" algn="l"/>
                <a:tab pos="7188119" algn="l"/>
                <a:tab pos="7637400" algn="l"/>
                <a:tab pos="8086679" algn="l"/>
                <a:tab pos="8535960" algn="l"/>
                <a:tab pos="8985240" algn="l"/>
                <a:tab pos="9434160" algn="l"/>
                <a:tab pos="9883440" algn="l"/>
              </a:tabLst>
              <a:defRPr lang="en-US" sz="2400" b="0" i="0" u="none" strike="noStrike" baseline="0">
                <a:ln>
                  <a:noFill/>
                </a:ln>
                <a:solidFill>
                  <a:srgbClr val="160AEB"/>
                </a:solidFill>
                <a:latin typeface="Times New Roman" pitchFamily="18"/>
                <a:ea typeface="Arial Unicode MS" pitchFamily="2"/>
                <a:cs typeface="Arial Unicode MS" pitchFamily="2"/>
              </a:defRPr>
            </a:lvl3pPr>
            <a:lvl4pPr marL="1600199" marR="0" lvl="3" indent="-228600" algn="l" rtl="0" hangingPunct="1">
              <a:lnSpc>
                <a:spcPct val="100000"/>
              </a:lnSpc>
              <a:spcBef>
                <a:spcPts val="499"/>
              </a:spcBef>
              <a:spcAft>
                <a:spcPts val="0"/>
              </a:spcAft>
              <a:buClr>
                <a:srgbClr val="000000"/>
              </a:buClr>
              <a:buSzPct val="100000"/>
              <a:buFont typeface="Times New Roman" pitchFamily="18"/>
              <a:buChar char="–"/>
              <a:tabLst>
                <a:tab pos="1600200" algn="l"/>
                <a:tab pos="179676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80" algn="l"/>
                <a:tab pos="8535959" algn="l"/>
                <a:tab pos="8985240" algn="l"/>
                <a:tab pos="9434160" algn="l"/>
                <a:tab pos="9883440" algn="l"/>
                <a:tab pos="10332720" algn="l"/>
              </a:tabLst>
              <a:defRPr lang="en-US" sz="2000" b="0" i="0" u="none" strike="noStrike" baseline="0">
                <a:ln>
                  <a:noFill/>
                </a:ln>
                <a:solidFill>
                  <a:srgbClr val="160AEB"/>
                </a:solidFill>
                <a:latin typeface="Times New Roman" pitchFamily="18"/>
                <a:ea typeface="Arial Unicode MS" pitchFamily="2"/>
                <a:cs typeface="Arial Unicode MS" pitchFamily="2"/>
              </a:defRPr>
            </a:lvl4pPr>
            <a:lvl5pPr marL="2057400" marR="0" lvl="4"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5pPr>
            <a:lvl6pPr marL="2057400" marR="0" lvl="5"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6pPr>
            <a:lvl7pPr marL="2057400" marR="0" lvl="6"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7pPr>
            <a:lvl8pPr marL="2057400" marR="0" lvl="7"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8pPr>
            <a:lvl9pPr marL="2057400" marR="0" lvl="8"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9pPr>
          </a:lstStyle>
          <a:p>
            <a:pPr marL="0" lvl="0" indent="0">
              <a:lnSpc>
                <a:spcPct val="90000"/>
              </a:lnSpc>
              <a:buClr>
                <a:srgbClr val="160AEB"/>
              </a:buClr>
              <a:buSzPct val="100000"/>
            </a:pPr>
            <a:r>
              <a:rPr lang="en-US" sz="2800" dirty="0">
                <a:solidFill>
                  <a:schemeClr val="tx1"/>
                </a:solidFill>
              </a:rPr>
              <a:t>Run the algorithm for many values of </a:t>
            </a:r>
            <a:r>
              <a:rPr lang="en-US" sz="2800" i="1" dirty="0">
                <a:solidFill>
                  <a:schemeClr val="tx1"/>
                </a:solidFill>
              </a:rPr>
              <a:t>k</a:t>
            </a:r>
          </a:p>
          <a:p>
            <a:pPr marL="400320" lvl="2" indent="0">
              <a:lnSpc>
                <a:spcPct val="90000"/>
              </a:lnSpc>
              <a:buClr>
                <a:srgbClr val="160AEB"/>
              </a:buClr>
              <a:buNone/>
            </a:pPr>
            <a:r>
              <a:rPr lang="en-US" sz="2000" dirty="0">
                <a:solidFill>
                  <a:schemeClr val="tx1"/>
                </a:solidFill>
              </a:rPr>
              <a:t>Pick the one with lowest error, up to total overfitting (when you have one data point / cluster)</a:t>
            </a:r>
          </a:p>
          <a:p>
            <a:pPr marL="400320" lvl="2" indent="0">
              <a:lnSpc>
                <a:spcPct val="90000"/>
              </a:lnSpc>
              <a:buClr>
                <a:srgbClr val="160AEB"/>
              </a:buClr>
              <a:buNone/>
            </a:pPr>
            <a:endParaRPr lang="en-US" sz="2000" dirty="0">
              <a:solidFill>
                <a:schemeClr val="tx1"/>
              </a:solidFill>
            </a:endParaRPr>
          </a:p>
          <a:p>
            <a:pPr marL="0" lvl="0" indent="0">
              <a:lnSpc>
                <a:spcPct val="90000"/>
              </a:lnSpc>
              <a:buClr>
                <a:srgbClr val="160AEB"/>
              </a:buClr>
              <a:buSzPct val="100000"/>
            </a:pPr>
            <a:r>
              <a:rPr lang="en-US" sz="2800" dirty="0">
                <a:solidFill>
                  <a:schemeClr val="tx1"/>
                </a:solidFill>
              </a:rPr>
              <a:t>Run the algorithm from many starting points</a:t>
            </a:r>
          </a:p>
          <a:p>
            <a:pPr marL="400320" lvl="2" indent="0">
              <a:lnSpc>
                <a:spcPct val="90000"/>
              </a:lnSpc>
              <a:buClr>
                <a:srgbClr val="160AEB"/>
              </a:buClr>
              <a:buNone/>
            </a:pPr>
            <a:r>
              <a:rPr lang="en-US" sz="2000" dirty="0">
                <a:solidFill>
                  <a:schemeClr val="tx1"/>
                </a:solidFill>
              </a:rPr>
              <a:t>Avoids local minima?</a:t>
            </a:r>
          </a:p>
          <a:p>
            <a:pPr marL="400320" lvl="2" indent="0">
              <a:lnSpc>
                <a:spcPct val="90000"/>
              </a:lnSpc>
              <a:buClr>
                <a:srgbClr val="160AEB"/>
              </a:buClr>
              <a:buNone/>
            </a:pPr>
            <a:endParaRPr lang="en-US" sz="2000" dirty="0">
              <a:solidFill>
                <a:schemeClr val="tx1"/>
              </a:solidFill>
            </a:endParaRPr>
          </a:p>
          <a:p>
            <a:pPr marL="0" lvl="0" indent="0">
              <a:lnSpc>
                <a:spcPct val="90000"/>
              </a:lnSpc>
              <a:buClr>
                <a:srgbClr val="160AEB"/>
              </a:buClr>
              <a:buSzPct val="100000"/>
            </a:pPr>
            <a:endParaRPr lang="en-US" dirty="0">
              <a:solidFill>
                <a:schemeClr val="tx1"/>
              </a:solidFill>
            </a:endParaRPr>
          </a:p>
        </p:txBody>
      </p:sp>
    </p:spTree>
    <p:extLst>
      <p:ext uri="{BB962C8B-B14F-4D97-AF65-F5344CB8AC3E}">
        <p14:creationId xmlns:p14="http://schemas.microsoft.com/office/powerpoint/2010/main" val="2775165557"/>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a:xfrm>
            <a:off x="1066800" y="128588"/>
            <a:ext cx="7620000" cy="1139825"/>
          </a:xfrm>
        </p:spPr>
        <p:txBody>
          <a:bodyPr>
            <a:normAutofit/>
          </a:bodyPr>
          <a:lstStyle/>
          <a:p>
            <a:r>
              <a:rPr lang="en-US" sz="3600" i="1" dirty="0">
                <a:solidFill>
                  <a:srgbClr val="0000FF"/>
                </a:solidFill>
              </a:rPr>
              <a:t>k</a:t>
            </a:r>
            <a:r>
              <a:rPr lang="en-US" sz="3600" dirty="0">
                <a:solidFill>
                  <a:srgbClr val="0000FF"/>
                </a:solidFill>
              </a:rPr>
              <a:t>-Means Summary</a:t>
            </a:r>
          </a:p>
        </p:txBody>
      </p:sp>
      <p:sp>
        <p:nvSpPr>
          <p:cNvPr id="793603" name="AutoShape 3"/>
          <p:cNvSpPr>
            <a:spLocks noGrp="1" noChangeAspect="1" noChangeArrowheads="1"/>
          </p:cNvSpPr>
          <p:nvPr>
            <p:ph type="body" idx="1"/>
          </p:nvPr>
        </p:nvSpPr>
        <p:spPr>
          <a:xfrm>
            <a:off x="533400" y="2286000"/>
            <a:ext cx="8229600" cy="3276600"/>
          </a:xfrm>
        </p:spPr>
        <p:txBody>
          <a:bodyPr/>
          <a:lstStyle/>
          <a:p>
            <a:pPr>
              <a:lnSpc>
                <a:spcPct val="90000"/>
              </a:lnSpc>
            </a:pPr>
            <a:endParaRPr lang="en-US" altLang="ja-JP" dirty="0">
              <a:ea typeface="ＭＳ Ｐゴシック" pitchFamily="34" charset="-128"/>
            </a:endParaRPr>
          </a:p>
          <a:p>
            <a:pPr>
              <a:lnSpc>
                <a:spcPct val="90000"/>
              </a:lnSpc>
            </a:pPr>
            <a:r>
              <a:rPr lang="en-US" altLang="ja-JP" sz="2000" dirty="0">
                <a:ea typeface="ＭＳ Ｐゴシック" pitchFamily="34" charset="-128"/>
              </a:rPr>
              <a:t>Despite weaknesses, </a:t>
            </a:r>
            <a:r>
              <a:rPr lang="en-US" altLang="ja-JP" sz="2000" i="1" dirty="0">
                <a:ea typeface="ＭＳ Ｐゴシック" pitchFamily="34" charset="-128"/>
              </a:rPr>
              <a:t>k</a:t>
            </a:r>
            <a:r>
              <a:rPr lang="en-US" altLang="ja-JP" sz="2000" dirty="0">
                <a:ea typeface="ＭＳ Ｐゴシック" pitchFamily="34" charset="-128"/>
              </a:rPr>
              <a:t>-Means is still the most popular algorithm due to its simplicity, efficiency and </a:t>
            </a:r>
          </a:p>
          <a:p>
            <a:pPr lvl="1">
              <a:lnSpc>
                <a:spcPct val="90000"/>
              </a:lnSpc>
            </a:pPr>
            <a:r>
              <a:rPr lang="en-US" altLang="ja-JP" sz="1800" dirty="0">
                <a:ea typeface="ＭＳ Ｐゴシック" pitchFamily="34" charset="-128"/>
              </a:rPr>
              <a:t>other clustering algorithms have their own lists of weaknesses.</a:t>
            </a:r>
          </a:p>
          <a:p>
            <a:pPr lvl="1">
              <a:lnSpc>
                <a:spcPct val="90000"/>
              </a:lnSpc>
            </a:pPr>
            <a:endParaRPr lang="en-US" altLang="ja-JP" sz="1800" dirty="0">
              <a:ea typeface="ＭＳ Ｐゴシック" pitchFamily="34" charset="-128"/>
            </a:endParaRPr>
          </a:p>
          <a:p>
            <a:pPr>
              <a:lnSpc>
                <a:spcPct val="90000"/>
              </a:lnSpc>
            </a:pPr>
            <a:r>
              <a:rPr lang="en-US" altLang="ja-JP" sz="2000" dirty="0">
                <a:ea typeface="ＭＳ Ｐゴシック" pitchFamily="34" charset="-128"/>
              </a:rPr>
              <a:t>No clear evidence that any other clustering algorithm performs better in general </a:t>
            </a:r>
          </a:p>
          <a:p>
            <a:pPr lvl="1">
              <a:lnSpc>
                <a:spcPct val="90000"/>
              </a:lnSpc>
            </a:pPr>
            <a:r>
              <a:rPr lang="en-US" altLang="ja-JP" sz="1800" dirty="0">
                <a:ea typeface="ＭＳ Ｐゴシック" pitchFamily="34" charset="-128"/>
              </a:rPr>
              <a:t>although they may be more suitable for some specific types of data or applications. </a:t>
            </a:r>
          </a:p>
          <a:p>
            <a:pPr lvl="1">
              <a:lnSpc>
                <a:spcPct val="90000"/>
              </a:lnSpc>
            </a:pPr>
            <a:endParaRPr lang="en-US" altLang="ja-JP" dirty="0">
              <a:ea typeface="ＭＳ Ｐゴシック" pitchFamily="34" charset="-128"/>
            </a:endParaRPr>
          </a:p>
        </p:txBody>
      </p:sp>
    </p:spTree>
    <p:extLst>
      <p:ext uri="{BB962C8B-B14F-4D97-AF65-F5344CB8AC3E}">
        <p14:creationId xmlns:p14="http://schemas.microsoft.com/office/powerpoint/2010/main" val="16693534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2966F1-8ABA-45CA-99EF-F4302482AE44}"/>
              </a:ext>
            </a:extLst>
          </p:cNvPr>
          <p:cNvSpPr>
            <a:spLocks noGrp="1"/>
          </p:cNvSpPr>
          <p:nvPr>
            <p:ph type="title"/>
          </p:nvPr>
        </p:nvSpPr>
        <p:spPr>
          <a:xfrm>
            <a:off x="381000" y="9939"/>
            <a:ext cx="8610600" cy="1143000"/>
          </a:xfrm>
        </p:spPr>
        <p:txBody>
          <a:bodyPr>
            <a:normAutofit fontScale="90000"/>
          </a:bodyPr>
          <a:lstStyle/>
          <a:p>
            <a:r>
              <a:rPr lang="en-US" sz="3600" i="1" dirty="0">
                <a:solidFill>
                  <a:srgbClr val="0000FF"/>
                </a:solidFill>
              </a:rPr>
              <a:t>k</a:t>
            </a:r>
            <a:r>
              <a:rPr lang="en-US" sz="3600" dirty="0">
                <a:solidFill>
                  <a:srgbClr val="0000FF"/>
                </a:solidFill>
              </a:rPr>
              <a:t>-Means in WEKA for Iris data: 2 clusters</a:t>
            </a:r>
            <a:endParaRPr lang="en-US" sz="3600" dirty="0"/>
          </a:p>
        </p:txBody>
      </p:sp>
      <p:pic>
        <p:nvPicPr>
          <p:cNvPr id="2" name="Picture 1">
            <a:extLst>
              <a:ext uri="{FF2B5EF4-FFF2-40B4-BE49-F238E27FC236}">
                <a16:creationId xmlns:a16="http://schemas.microsoft.com/office/drawing/2014/main" id="{3CC5B1F8-506F-4CC1-B77F-E895D9B6E412}"/>
              </a:ext>
            </a:extLst>
          </p:cNvPr>
          <p:cNvPicPr>
            <a:picLocks noChangeAspect="1"/>
          </p:cNvPicPr>
          <p:nvPr/>
        </p:nvPicPr>
        <p:blipFill>
          <a:blip r:embed="rId2"/>
          <a:stretch>
            <a:fillRect/>
          </a:stretch>
        </p:blipFill>
        <p:spPr>
          <a:xfrm>
            <a:off x="1115414" y="1219200"/>
            <a:ext cx="7141772" cy="5381078"/>
          </a:xfrm>
          <a:prstGeom prst="rect">
            <a:avLst/>
          </a:prstGeom>
        </p:spPr>
      </p:pic>
    </p:spTree>
    <p:extLst>
      <p:ext uri="{BB962C8B-B14F-4D97-AF65-F5344CB8AC3E}">
        <p14:creationId xmlns:p14="http://schemas.microsoft.com/office/powerpoint/2010/main" val="1364835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2966F1-8ABA-45CA-99EF-F4302482AE44}"/>
              </a:ext>
            </a:extLst>
          </p:cNvPr>
          <p:cNvSpPr>
            <a:spLocks noGrp="1"/>
          </p:cNvSpPr>
          <p:nvPr>
            <p:ph type="title"/>
          </p:nvPr>
        </p:nvSpPr>
        <p:spPr>
          <a:xfrm>
            <a:off x="381000" y="9939"/>
            <a:ext cx="8610600" cy="1143000"/>
          </a:xfrm>
        </p:spPr>
        <p:txBody>
          <a:bodyPr>
            <a:normAutofit fontScale="90000"/>
          </a:bodyPr>
          <a:lstStyle/>
          <a:p>
            <a:r>
              <a:rPr lang="en-US" sz="3600" i="1" dirty="0">
                <a:solidFill>
                  <a:srgbClr val="0000FF"/>
                </a:solidFill>
              </a:rPr>
              <a:t>k</a:t>
            </a:r>
            <a:r>
              <a:rPr lang="en-US" sz="3600" dirty="0">
                <a:solidFill>
                  <a:srgbClr val="0000FF"/>
                </a:solidFill>
              </a:rPr>
              <a:t>-Means in WEKA for Iris data: 3 clusters</a:t>
            </a:r>
            <a:endParaRPr lang="en-US" sz="3600" dirty="0"/>
          </a:p>
        </p:txBody>
      </p:sp>
      <p:pic>
        <p:nvPicPr>
          <p:cNvPr id="4" name="Picture 3">
            <a:extLst>
              <a:ext uri="{FF2B5EF4-FFF2-40B4-BE49-F238E27FC236}">
                <a16:creationId xmlns:a16="http://schemas.microsoft.com/office/drawing/2014/main" id="{E4C6137F-E084-4F69-8748-E27A63F3AE37}"/>
              </a:ext>
            </a:extLst>
          </p:cNvPr>
          <p:cNvPicPr>
            <a:picLocks noChangeAspect="1"/>
          </p:cNvPicPr>
          <p:nvPr/>
        </p:nvPicPr>
        <p:blipFill>
          <a:blip r:embed="rId2"/>
          <a:stretch>
            <a:fillRect/>
          </a:stretch>
        </p:blipFill>
        <p:spPr>
          <a:xfrm>
            <a:off x="1107916" y="1152939"/>
            <a:ext cx="7156768" cy="5381776"/>
          </a:xfrm>
          <a:prstGeom prst="rect">
            <a:avLst/>
          </a:prstGeom>
        </p:spPr>
      </p:pic>
    </p:spTree>
    <p:extLst>
      <p:ext uri="{BB962C8B-B14F-4D97-AF65-F5344CB8AC3E}">
        <p14:creationId xmlns:p14="http://schemas.microsoft.com/office/powerpoint/2010/main" val="3512552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524000" y="343272"/>
            <a:ext cx="6858000" cy="646331"/>
          </a:xfrm>
        </p:spPr>
        <p:txBody>
          <a:bodyPr wrap="square">
            <a:spAutoFit/>
          </a:bodyPr>
          <a:lstStyle>
            <a:defPPr lvl="0">
              <a:buNone/>
            </a:defPPr>
            <a:lvl1pPr lvl="0">
              <a:buNone/>
            </a:lvl1pPr>
          </a:lstStyle>
          <a:p>
            <a:pPr lvl="0"/>
            <a:r>
              <a:rPr lang="en-NZ" sz="3600" i="1" dirty="0"/>
              <a:t>k</a:t>
            </a:r>
            <a:r>
              <a:rPr lang="en-NZ" sz="3600" dirty="0"/>
              <a:t>-Means Neural Network</a:t>
            </a:r>
          </a:p>
        </p:txBody>
      </p:sp>
      <p:sp>
        <p:nvSpPr>
          <p:cNvPr id="3" name="Text Placeholder 2"/>
          <p:cNvSpPr txBox="1">
            <a:spLocks noGrp="1"/>
          </p:cNvSpPr>
          <p:nvPr>
            <p:ph type="body" idx="4294967295"/>
          </p:nvPr>
        </p:nvSpPr>
        <p:spPr>
          <a:xfrm>
            <a:off x="685800" y="1905000"/>
            <a:ext cx="7772400" cy="3498394"/>
          </a:xfrm>
        </p:spPr>
        <p:txBody>
          <a:bodyPr wrap="square">
            <a:spAutoFit/>
          </a:bodyPr>
          <a:lstStyle>
            <a:defPPr marL="342720" marR="0" lvl="0" indent="-342720" algn="l" rtl="0" hangingPunct="1">
              <a:lnSpc>
                <a:spcPct val="100000"/>
              </a:lnSpc>
              <a:spcBef>
                <a:spcPts val="799"/>
              </a:spcBef>
              <a:spcAft>
                <a:spcPts val="0"/>
              </a:spcAft>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en-US" sz="3200" b="0" i="0" u="none" strike="noStrike" baseline="0">
                <a:ln>
                  <a:noFill/>
                </a:ln>
                <a:solidFill>
                  <a:srgbClr val="160AEB"/>
                </a:solidFill>
                <a:latin typeface="Times New Roman" pitchFamily="18"/>
                <a:ea typeface="Arial Unicode MS" pitchFamily="2"/>
                <a:cs typeface="Arial Unicode MS" pitchFamily="2"/>
              </a:defRPr>
            </a:defPPr>
            <a:lvl1pPr marL="342720" marR="0" lvl="0" indent="-342720" algn="l" rtl="0" hangingPunct="1">
              <a:lnSpc>
                <a:spcPct val="100000"/>
              </a:lnSpc>
              <a:spcBef>
                <a:spcPts val="799"/>
              </a:spcBef>
              <a:spcAft>
                <a:spcPts val="0"/>
              </a:spcAft>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en-US" sz="3200" b="0" i="0" u="none" strike="noStrike" baseline="0">
                <a:ln>
                  <a:noFill/>
                </a:ln>
                <a:solidFill>
                  <a:srgbClr val="160AEB"/>
                </a:solidFill>
                <a:latin typeface="Times New Roman" pitchFamily="18"/>
                <a:ea typeface="Arial Unicode MS" pitchFamily="2"/>
                <a:cs typeface="Arial Unicode MS" pitchFamily="2"/>
              </a:defRPr>
            </a:lvl1pPr>
            <a:lvl2pPr marL="742680" marR="0" lvl="1" indent="-285480" algn="l" rtl="0" hangingPunct="1">
              <a:lnSpc>
                <a:spcPct val="100000"/>
              </a:lnSpc>
              <a:spcBef>
                <a:spcPts val="697"/>
              </a:spcBef>
              <a:spcAft>
                <a:spcPts val="0"/>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defRPr lang="en-US" sz="2800" b="0" i="0" u="none" strike="noStrike" baseline="0">
                <a:ln>
                  <a:noFill/>
                </a:ln>
                <a:solidFill>
                  <a:srgbClr val="160AEB"/>
                </a:solidFill>
                <a:latin typeface="Times New Roman" pitchFamily="18"/>
                <a:ea typeface="Arial Unicode MS" pitchFamily="2"/>
                <a:cs typeface="Arial Unicode MS" pitchFamily="2"/>
              </a:defRPr>
            </a:lvl2pPr>
            <a:lvl3pPr marL="1143000" marR="0" lvl="2" indent="-228600" algn="l" rtl="0" hangingPunct="1">
              <a:lnSpc>
                <a:spcPct val="100000"/>
              </a:lnSpc>
              <a:spcBef>
                <a:spcPts val="598"/>
              </a:spcBef>
              <a:spcAft>
                <a:spcPts val="0"/>
              </a:spcAft>
              <a:buClr>
                <a:srgbClr val="000000"/>
              </a:buClr>
              <a:buSzPct val="100000"/>
              <a:buFont typeface="Times New Roman" pitchFamily="18"/>
              <a:buChar char="•"/>
              <a:tabLst>
                <a:tab pos="1143000" algn="l"/>
                <a:tab pos="1347480" algn="l"/>
                <a:tab pos="1796760" algn="l"/>
                <a:tab pos="2246040" algn="l"/>
                <a:tab pos="2695319" algn="l"/>
                <a:tab pos="3144599" algn="l"/>
                <a:tab pos="3593880" algn="l"/>
                <a:tab pos="4043160" algn="l"/>
                <a:tab pos="4492440" algn="l"/>
                <a:tab pos="4941720" algn="l"/>
                <a:tab pos="5391000" algn="l"/>
                <a:tab pos="5840279" algn="l"/>
                <a:tab pos="6289560" algn="l"/>
                <a:tab pos="6738840" algn="l"/>
                <a:tab pos="7188119" algn="l"/>
                <a:tab pos="7637400" algn="l"/>
                <a:tab pos="8086679" algn="l"/>
                <a:tab pos="8535960" algn="l"/>
                <a:tab pos="8985240" algn="l"/>
                <a:tab pos="9434160" algn="l"/>
                <a:tab pos="9883440" algn="l"/>
              </a:tabLst>
              <a:defRPr lang="en-US" sz="2400" b="0" i="0" u="none" strike="noStrike" baseline="0">
                <a:ln>
                  <a:noFill/>
                </a:ln>
                <a:solidFill>
                  <a:srgbClr val="160AEB"/>
                </a:solidFill>
                <a:latin typeface="Times New Roman" pitchFamily="18"/>
                <a:ea typeface="Arial Unicode MS" pitchFamily="2"/>
                <a:cs typeface="Arial Unicode MS" pitchFamily="2"/>
              </a:defRPr>
            </a:lvl3pPr>
            <a:lvl4pPr marL="1600199" marR="0" lvl="3" indent="-228600" algn="l" rtl="0" hangingPunct="1">
              <a:lnSpc>
                <a:spcPct val="100000"/>
              </a:lnSpc>
              <a:spcBef>
                <a:spcPts val="499"/>
              </a:spcBef>
              <a:spcAft>
                <a:spcPts val="0"/>
              </a:spcAft>
              <a:buClr>
                <a:srgbClr val="000000"/>
              </a:buClr>
              <a:buSzPct val="100000"/>
              <a:buFont typeface="Times New Roman" pitchFamily="18"/>
              <a:buChar char="–"/>
              <a:tabLst>
                <a:tab pos="1600200" algn="l"/>
                <a:tab pos="179676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80" algn="l"/>
                <a:tab pos="8535959" algn="l"/>
                <a:tab pos="8985240" algn="l"/>
                <a:tab pos="9434160" algn="l"/>
                <a:tab pos="9883440" algn="l"/>
                <a:tab pos="10332720" algn="l"/>
              </a:tabLst>
              <a:defRPr lang="en-US" sz="2000" b="0" i="0" u="none" strike="noStrike" baseline="0">
                <a:ln>
                  <a:noFill/>
                </a:ln>
                <a:solidFill>
                  <a:srgbClr val="160AEB"/>
                </a:solidFill>
                <a:latin typeface="Times New Roman" pitchFamily="18"/>
                <a:ea typeface="Arial Unicode MS" pitchFamily="2"/>
                <a:cs typeface="Arial Unicode MS" pitchFamily="2"/>
              </a:defRPr>
            </a:lvl4pPr>
            <a:lvl5pPr marL="2057400" marR="0" lvl="4"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5pPr>
            <a:lvl6pPr marL="2057400" marR="0" lvl="5"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6pPr>
            <a:lvl7pPr marL="2057400" marR="0" lvl="6"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7pPr>
            <a:lvl8pPr marL="2057400" marR="0" lvl="7"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8pPr>
            <a:lvl9pPr marL="2057400" marR="0" lvl="8"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9pPr>
          </a:lstStyle>
          <a:p>
            <a:pPr marL="0" lvl="0" indent="0">
              <a:buClr>
                <a:srgbClr val="160AEB"/>
              </a:buClr>
              <a:buSzPct val="100000"/>
              <a:buFont typeface="Wingdings" pitchFamily="1"/>
              <a:buChar char=""/>
            </a:pPr>
            <a:r>
              <a:rPr lang="en-NZ" sz="2800" dirty="0">
                <a:solidFill>
                  <a:schemeClr val="tx1"/>
                </a:solidFill>
              </a:rPr>
              <a:t>Use winner-take-all neurons</a:t>
            </a:r>
          </a:p>
          <a:p>
            <a:pPr marL="0" lvl="0" indent="0">
              <a:buClr>
                <a:srgbClr val="160AEB"/>
              </a:buClr>
              <a:buSzPct val="100000"/>
              <a:buFont typeface="Wingdings" pitchFamily="1"/>
              <a:buChar char=""/>
            </a:pPr>
            <a:r>
              <a:rPr lang="en-NZ" sz="2800" dirty="0">
                <a:solidFill>
                  <a:schemeClr val="tx1"/>
                </a:solidFill>
              </a:rPr>
              <a:t>Winning neuron is the one closest to input</a:t>
            </a:r>
          </a:p>
          <a:p>
            <a:pPr marL="400320" lvl="2" indent="0">
              <a:buClr>
                <a:srgbClr val="160AEB"/>
              </a:buClr>
              <a:buFont typeface="Wingdings" pitchFamily="1"/>
              <a:buChar char=""/>
            </a:pPr>
            <a:r>
              <a:rPr lang="en-NZ" sz="2000" dirty="0">
                <a:solidFill>
                  <a:schemeClr val="tx1"/>
                </a:solidFill>
              </a:rPr>
              <a:t>Best-matching cluster</a:t>
            </a:r>
          </a:p>
          <a:p>
            <a:pPr marL="0" lvl="0" indent="0">
              <a:buClr>
                <a:srgbClr val="160AEB"/>
              </a:buClr>
              <a:buSzPct val="100000"/>
              <a:buFont typeface="Wingdings" pitchFamily="1"/>
              <a:buChar char=""/>
            </a:pPr>
            <a:r>
              <a:rPr lang="en-NZ" sz="2800" dirty="0">
                <a:solidFill>
                  <a:schemeClr val="tx1"/>
                </a:solidFill>
              </a:rPr>
              <a:t>How do we do training?</a:t>
            </a:r>
          </a:p>
          <a:p>
            <a:pPr marL="400320" lvl="2" indent="0">
              <a:buClr>
                <a:srgbClr val="160AEB"/>
              </a:buClr>
              <a:buFont typeface="Wingdings" pitchFamily="1"/>
              <a:buChar char=""/>
            </a:pPr>
            <a:r>
              <a:rPr lang="en-NZ" sz="2000" dirty="0">
                <a:solidFill>
                  <a:schemeClr val="tx1"/>
                </a:solidFill>
              </a:rPr>
              <a:t>Update weights - move neuron positions</a:t>
            </a:r>
          </a:p>
          <a:p>
            <a:pPr marL="400320" lvl="2" indent="0">
              <a:buClr>
                <a:srgbClr val="160AEB"/>
              </a:buClr>
              <a:buFont typeface="Wingdings" pitchFamily="1"/>
              <a:buChar char=""/>
            </a:pPr>
            <a:r>
              <a:rPr lang="en-NZ" sz="2000" dirty="0">
                <a:solidFill>
                  <a:schemeClr val="tx1"/>
                </a:solidFill>
              </a:rPr>
              <a:t>Move winning neuron </a:t>
            </a:r>
            <a:r>
              <a:rPr lang="en-NZ" sz="2000" i="1" dirty="0" err="1">
                <a:solidFill>
                  <a:schemeClr val="tx1"/>
                </a:solidFill>
              </a:rPr>
              <a:t>i</a:t>
            </a:r>
            <a:r>
              <a:rPr lang="en-NZ" sz="2000" dirty="0">
                <a:solidFill>
                  <a:schemeClr val="tx1"/>
                </a:solidFill>
              </a:rPr>
              <a:t> towards current input </a:t>
            </a:r>
            <a:r>
              <a:rPr lang="en-NZ" sz="2000" b="1" dirty="0">
                <a:solidFill>
                  <a:schemeClr val="tx1"/>
                </a:solidFill>
              </a:rPr>
              <a:t>x </a:t>
            </a:r>
            <a:r>
              <a:rPr lang="en-NZ" sz="2000" dirty="0">
                <a:solidFill>
                  <a:schemeClr val="tx1"/>
                </a:solidFill>
              </a:rPr>
              <a:t>by decreasing the distance between their components</a:t>
            </a:r>
          </a:p>
          <a:p>
            <a:pPr marL="400320" lvl="2" indent="0">
              <a:buClr>
                <a:srgbClr val="160AEB"/>
              </a:buClr>
              <a:buFont typeface="Wingdings" pitchFamily="1"/>
              <a:buChar char=""/>
            </a:pPr>
            <a:r>
              <a:rPr lang="en-NZ" sz="2000" dirty="0">
                <a:solidFill>
                  <a:schemeClr val="tx1"/>
                </a:solidFill>
              </a:rPr>
              <a:t>Ignore the rest</a:t>
            </a:r>
            <a:endParaRPr lang="en-NZ" dirty="0">
              <a:solidFill>
                <a:schemeClr val="tx1"/>
              </a:solidFill>
            </a:endParaRPr>
          </a:p>
        </p:txBody>
      </p:sp>
    </p:spTree>
    <p:extLst>
      <p:ext uri="{BB962C8B-B14F-4D97-AF65-F5344CB8AC3E}">
        <p14:creationId xmlns:p14="http://schemas.microsoft.com/office/powerpoint/2010/main" val="3283889994"/>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88559" y="514662"/>
            <a:ext cx="7772400" cy="723275"/>
          </a:xfrm>
        </p:spPr>
        <p:txBody>
          <a:bodyPr wrap="square">
            <a:spAutoFit/>
          </a:bodyPr>
          <a:lstStyle>
            <a:defPPr lvl="0">
              <a:buNone/>
            </a:defPPr>
            <a:lvl1pPr lvl="0">
              <a:buNone/>
            </a:lvl1pPr>
          </a:lstStyle>
          <a:p>
            <a:pPr lvl="0"/>
            <a:r>
              <a:rPr lang="en-US" dirty="0"/>
              <a:t>Normalization</a:t>
            </a:r>
          </a:p>
        </p:txBody>
      </p:sp>
      <p:sp>
        <p:nvSpPr>
          <p:cNvPr id="3" name="Text Placeholder 2"/>
          <p:cNvSpPr txBox="1">
            <a:spLocks noGrp="1"/>
          </p:cNvSpPr>
          <p:nvPr>
            <p:ph type="body" idx="4294967295"/>
          </p:nvPr>
        </p:nvSpPr>
        <p:spPr>
          <a:xfrm>
            <a:off x="0" y="1981200"/>
            <a:ext cx="7772400" cy="1962076"/>
          </a:xfrm>
        </p:spPr>
        <p:txBody>
          <a:bodyPr wrap="square">
            <a:spAutoFit/>
          </a:bodyPr>
          <a:lstStyle>
            <a:defPPr marL="342720" marR="0" lvl="0" indent="-342720" algn="l" rtl="0" hangingPunct="1">
              <a:lnSpc>
                <a:spcPct val="100000"/>
              </a:lnSpc>
              <a:spcBef>
                <a:spcPts val="799"/>
              </a:spcBef>
              <a:spcAft>
                <a:spcPts val="0"/>
              </a:spcAft>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en-US" sz="3200" b="0" i="0" u="none" strike="noStrike" baseline="0">
                <a:ln>
                  <a:noFill/>
                </a:ln>
                <a:solidFill>
                  <a:srgbClr val="160AEB"/>
                </a:solidFill>
                <a:latin typeface="Times New Roman" pitchFamily="18"/>
                <a:ea typeface="Arial Unicode MS" pitchFamily="2"/>
                <a:cs typeface="Arial Unicode MS" pitchFamily="2"/>
              </a:defRPr>
            </a:defPPr>
            <a:lvl1pPr marL="342720" marR="0" lvl="0" indent="-342720" algn="l" rtl="0" hangingPunct="1">
              <a:lnSpc>
                <a:spcPct val="100000"/>
              </a:lnSpc>
              <a:spcBef>
                <a:spcPts val="799"/>
              </a:spcBef>
              <a:spcAft>
                <a:spcPts val="0"/>
              </a:spcAft>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en-US" sz="3200" b="0" i="0" u="none" strike="noStrike" baseline="0">
                <a:ln>
                  <a:noFill/>
                </a:ln>
                <a:solidFill>
                  <a:srgbClr val="160AEB"/>
                </a:solidFill>
                <a:latin typeface="Times New Roman" pitchFamily="18"/>
                <a:ea typeface="Arial Unicode MS" pitchFamily="2"/>
                <a:cs typeface="Arial Unicode MS" pitchFamily="2"/>
              </a:defRPr>
            </a:lvl1pPr>
            <a:lvl2pPr marL="742680" marR="0" lvl="1" indent="-285480" algn="l" rtl="0" hangingPunct="1">
              <a:lnSpc>
                <a:spcPct val="100000"/>
              </a:lnSpc>
              <a:spcBef>
                <a:spcPts val="697"/>
              </a:spcBef>
              <a:spcAft>
                <a:spcPts val="0"/>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defRPr lang="en-US" sz="2800" b="0" i="0" u="none" strike="noStrike" baseline="0">
                <a:ln>
                  <a:noFill/>
                </a:ln>
                <a:solidFill>
                  <a:srgbClr val="160AEB"/>
                </a:solidFill>
                <a:latin typeface="Times New Roman" pitchFamily="18"/>
                <a:ea typeface="Arial Unicode MS" pitchFamily="2"/>
                <a:cs typeface="Arial Unicode MS" pitchFamily="2"/>
              </a:defRPr>
            </a:lvl2pPr>
            <a:lvl3pPr marL="1143000" marR="0" lvl="2" indent="-228600" algn="l" rtl="0" hangingPunct="1">
              <a:lnSpc>
                <a:spcPct val="100000"/>
              </a:lnSpc>
              <a:spcBef>
                <a:spcPts val="598"/>
              </a:spcBef>
              <a:spcAft>
                <a:spcPts val="0"/>
              </a:spcAft>
              <a:buClr>
                <a:srgbClr val="000000"/>
              </a:buClr>
              <a:buSzPct val="100000"/>
              <a:buFont typeface="Times New Roman" pitchFamily="18"/>
              <a:buChar char="•"/>
              <a:tabLst>
                <a:tab pos="1143000" algn="l"/>
                <a:tab pos="1347480" algn="l"/>
                <a:tab pos="1796760" algn="l"/>
                <a:tab pos="2246040" algn="l"/>
                <a:tab pos="2695319" algn="l"/>
                <a:tab pos="3144599" algn="l"/>
                <a:tab pos="3593880" algn="l"/>
                <a:tab pos="4043160" algn="l"/>
                <a:tab pos="4492440" algn="l"/>
                <a:tab pos="4941720" algn="l"/>
                <a:tab pos="5391000" algn="l"/>
                <a:tab pos="5840279" algn="l"/>
                <a:tab pos="6289560" algn="l"/>
                <a:tab pos="6738840" algn="l"/>
                <a:tab pos="7188119" algn="l"/>
                <a:tab pos="7637400" algn="l"/>
                <a:tab pos="8086679" algn="l"/>
                <a:tab pos="8535960" algn="l"/>
                <a:tab pos="8985240" algn="l"/>
                <a:tab pos="9434160" algn="l"/>
                <a:tab pos="9883440" algn="l"/>
              </a:tabLst>
              <a:defRPr lang="en-US" sz="2400" b="0" i="0" u="none" strike="noStrike" baseline="0">
                <a:ln>
                  <a:noFill/>
                </a:ln>
                <a:solidFill>
                  <a:srgbClr val="160AEB"/>
                </a:solidFill>
                <a:latin typeface="Times New Roman" pitchFamily="18"/>
                <a:ea typeface="Arial Unicode MS" pitchFamily="2"/>
                <a:cs typeface="Arial Unicode MS" pitchFamily="2"/>
              </a:defRPr>
            </a:lvl3pPr>
            <a:lvl4pPr marL="1600199" marR="0" lvl="3" indent="-228600" algn="l" rtl="0" hangingPunct="1">
              <a:lnSpc>
                <a:spcPct val="100000"/>
              </a:lnSpc>
              <a:spcBef>
                <a:spcPts val="499"/>
              </a:spcBef>
              <a:spcAft>
                <a:spcPts val="0"/>
              </a:spcAft>
              <a:buClr>
                <a:srgbClr val="000000"/>
              </a:buClr>
              <a:buSzPct val="100000"/>
              <a:buFont typeface="Times New Roman" pitchFamily="18"/>
              <a:buChar char="–"/>
              <a:tabLst>
                <a:tab pos="1600200" algn="l"/>
                <a:tab pos="179676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80" algn="l"/>
                <a:tab pos="8535959" algn="l"/>
                <a:tab pos="8985240" algn="l"/>
                <a:tab pos="9434160" algn="l"/>
                <a:tab pos="9883440" algn="l"/>
                <a:tab pos="10332720" algn="l"/>
              </a:tabLst>
              <a:defRPr lang="en-US" sz="2000" b="0" i="0" u="none" strike="noStrike" baseline="0">
                <a:ln>
                  <a:noFill/>
                </a:ln>
                <a:solidFill>
                  <a:srgbClr val="160AEB"/>
                </a:solidFill>
                <a:latin typeface="Times New Roman" pitchFamily="18"/>
                <a:ea typeface="Arial Unicode MS" pitchFamily="2"/>
                <a:cs typeface="Arial Unicode MS" pitchFamily="2"/>
              </a:defRPr>
            </a:lvl4pPr>
            <a:lvl5pPr marL="2057400" marR="0" lvl="4"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5pPr>
            <a:lvl6pPr marL="2057400" marR="0" lvl="5"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6pPr>
            <a:lvl7pPr marL="2057400" marR="0" lvl="6"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7pPr>
            <a:lvl8pPr marL="2057400" marR="0" lvl="7"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8pPr>
            <a:lvl9pPr marL="2057400" marR="0" lvl="8"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9pPr>
          </a:lstStyle>
          <a:p>
            <a:pPr marL="0" lvl="0" indent="0">
              <a:buClr>
                <a:srgbClr val="160AEB"/>
              </a:buClr>
              <a:buSzPct val="100000"/>
              <a:buFont typeface="Wingdings" pitchFamily="1"/>
              <a:buChar char=""/>
            </a:pPr>
            <a:r>
              <a:rPr lang="en-NZ" sz="2800" dirty="0">
                <a:solidFill>
                  <a:schemeClr val="tx1"/>
                </a:solidFill>
              </a:rPr>
              <a:t>Suppose the weights are:</a:t>
            </a:r>
          </a:p>
          <a:p>
            <a:pPr marL="0" lvl="1" indent="0">
              <a:buClr>
                <a:srgbClr val="160AEB"/>
              </a:buClr>
              <a:buFont typeface="Wingdings" pitchFamily="1"/>
              <a:buChar char=""/>
            </a:pPr>
            <a:r>
              <a:rPr lang="en-NZ" sz="2400" dirty="0">
                <a:solidFill>
                  <a:schemeClr val="tx1"/>
                </a:solidFill>
              </a:rPr>
              <a:t>(0.2, 0.2, -0.1)</a:t>
            </a:r>
          </a:p>
          <a:p>
            <a:pPr marL="0" lvl="1" indent="0">
              <a:buClr>
                <a:srgbClr val="160AEB"/>
              </a:buClr>
              <a:buFont typeface="Wingdings" pitchFamily="1"/>
              <a:buChar char=""/>
            </a:pPr>
            <a:r>
              <a:rPr lang="en-NZ" sz="2400" dirty="0">
                <a:solidFill>
                  <a:schemeClr val="tx1"/>
                </a:solidFill>
              </a:rPr>
              <a:t>(0.15, -0.15, 0.1)</a:t>
            </a:r>
          </a:p>
          <a:p>
            <a:pPr marL="0" lvl="1" indent="0">
              <a:buClr>
                <a:srgbClr val="160AEB"/>
              </a:buClr>
              <a:buFont typeface="Wingdings" pitchFamily="1"/>
              <a:buChar char=""/>
            </a:pPr>
            <a:r>
              <a:rPr lang="en-NZ" sz="2400" dirty="0">
                <a:solidFill>
                  <a:schemeClr val="tx1"/>
                </a:solidFill>
              </a:rPr>
              <a:t>(10, 10, 10)</a:t>
            </a:r>
            <a:endParaRPr lang="en-NZ" dirty="0">
              <a:solidFill>
                <a:schemeClr val="tx1"/>
              </a:solidFill>
            </a:endParaRPr>
          </a:p>
        </p:txBody>
      </p:sp>
      <p:grpSp>
        <p:nvGrpSpPr>
          <p:cNvPr id="4" name="Group 3"/>
          <p:cNvGrpSpPr/>
          <p:nvPr/>
        </p:nvGrpSpPr>
        <p:grpSpPr>
          <a:xfrm>
            <a:off x="3974759" y="2436480"/>
            <a:ext cx="4383361" cy="3565440"/>
            <a:chOff x="3974759" y="2436480"/>
            <a:chExt cx="4383361" cy="3565440"/>
          </a:xfrm>
        </p:grpSpPr>
        <p:sp>
          <p:nvSpPr>
            <p:cNvPr id="5" name="Freeform 4"/>
            <p:cNvSpPr/>
            <p:nvPr/>
          </p:nvSpPr>
          <p:spPr>
            <a:xfrm>
              <a:off x="7765920" y="4618080"/>
              <a:ext cx="592200" cy="6487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6800" rIns="90000" bIns="46800" anchor="t" anchorCtr="0" compatLnSpc="1">
              <a:spAutoFit/>
            </a:bodyPr>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n-NZ" sz="3200">
                  <a:solidFill>
                    <a:srgbClr val="160AEB"/>
                  </a:solidFill>
                  <a:latin typeface="Times New Roman" pitchFamily="18"/>
                  <a:ea typeface="Arial Unicode MS" pitchFamily="2"/>
                  <a:cs typeface="Arial Unicode MS" pitchFamily="2"/>
                </a:rPr>
                <a:t>w</a:t>
              </a:r>
              <a:r>
                <a:rPr lang="en-NZ" sz="3200" baseline="-25000">
                  <a:solidFill>
                    <a:srgbClr val="160AEB"/>
                  </a:solidFill>
                  <a:latin typeface="Times New Roman" pitchFamily="18"/>
                  <a:ea typeface="Arial Unicode MS" pitchFamily="2"/>
                  <a:cs typeface="Arial Unicode MS" pitchFamily="2"/>
                </a:rPr>
                <a:t>1</a:t>
              </a:r>
            </a:p>
          </p:txBody>
        </p:sp>
        <p:sp>
          <p:nvSpPr>
            <p:cNvPr id="6" name="Straight Connector 5"/>
            <p:cNvSpPr/>
            <p:nvPr/>
          </p:nvSpPr>
          <p:spPr>
            <a:xfrm flipV="1">
              <a:off x="5638680" y="2436480"/>
              <a:ext cx="1800" cy="2212920"/>
            </a:xfrm>
            <a:prstGeom prst="line">
              <a:avLst/>
            </a:prstGeom>
            <a:noFill/>
            <a:ln w="19080">
              <a:solidFill>
                <a:srgbClr val="FF0514"/>
              </a:solidFill>
              <a:prstDash val="solid"/>
              <a:miter/>
              <a:tailEnd type="arrow"/>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7" name="Straight Connector 6"/>
            <p:cNvSpPr/>
            <p:nvPr/>
          </p:nvSpPr>
          <p:spPr>
            <a:xfrm flipV="1">
              <a:off x="4506840" y="4647960"/>
              <a:ext cx="1130400" cy="1353960"/>
            </a:xfrm>
            <a:prstGeom prst="line">
              <a:avLst/>
            </a:prstGeom>
            <a:noFill/>
            <a:ln w="19080">
              <a:solidFill>
                <a:srgbClr val="FF0514"/>
              </a:solidFill>
              <a:prstDash val="solid"/>
              <a:miter/>
              <a:headEnd type="arrow"/>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8" name="Freeform 7"/>
            <p:cNvSpPr/>
            <p:nvPr/>
          </p:nvSpPr>
          <p:spPr>
            <a:xfrm>
              <a:off x="6005519" y="4191120"/>
              <a:ext cx="152280" cy="1522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0000"/>
            </a:soli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9" name="Straight Connector 8"/>
            <p:cNvSpPr/>
            <p:nvPr/>
          </p:nvSpPr>
          <p:spPr>
            <a:xfrm>
              <a:off x="5638680" y="4648320"/>
              <a:ext cx="2362319" cy="1440"/>
            </a:xfrm>
            <a:prstGeom prst="line">
              <a:avLst/>
            </a:prstGeom>
            <a:noFill/>
            <a:ln w="19080">
              <a:solidFill>
                <a:srgbClr val="FF0514"/>
              </a:solidFill>
              <a:prstDash val="solid"/>
              <a:miter/>
              <a:tailEnd type="arrow"/>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10" name="Freeform 9"/>
            <p:cNvSpPr/>
            <p:nvPr/>
          </p:nvSpPr>
          <p:spPr>
            <a:xfrm>
              <a:off x="3974759" y="5334120"/>
              <a:ext cx="651600" cy="6487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6800" rIns="90000" bIns="46800" anchor="t" anchorCtr="0" compatLnSpc="1">
              <a:spAutoFit/>
            </a:bodyPr>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n-NZ" sz="3200">
                  <a:solidFill>
                    <a:srgbClr val="160AEB"/>
                  </a:solidFill>
                  <a:latin typeface="Times New Roman" pitchFamily="18"/>
                  <a:ea typeface="Arial Unicode MS" pitchFamily="2"/>
                  <a:cs typeface="Arial Unicode MS" pitchFamily="2"/>
                </a:rPr>
                <a:t>w</a:t>
              </a:r>
              <a:r>
                <a:rPr lang="en-NZ" sz="3200" baseline="-25000">
                  <a:solidFill>
                    <a:srgbClr val="160AEB"/>
                  </a:solidFill>
                  <a:latin typeface="Times New Roman" pitchFamily="18"/>
                  <a:ea typeface="Arial Unicode MS" pitchFamily="2"/>
                  <a:cs typeface="Arial Unicode MS" pitchFamily="2"/>
                </a:rPr>
                <a:t>3</a:t>
              </a:r>
            </a:p>
          </p:txBody>
        </p:sp>
        <p:sp>
          <p:nvSpPr>
            <p:cNvPr id="11" name="Freeform 10"/>
            <p:cNvSpPr/>
            <p:nvPr/>
          </p:nvSpPr>
          <p:spPr>
            <a:xfrm>
              <a:off x="5038560" y="2438280"/>
              <a:ext cx="592200" cy="6487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6800" rIns="90000" bIns="46800" anchor="t" anchorCtr="0" compatLnSpc="1">
              <a:spAutoFit/>
            </a:bodyPr>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n-NZ" sz="3200">
                  <a:solidFill>
                    <a:srgbClr val="160AEB"/>
                  </a:solidFill>
                  <a:latin typeface="Times New Roman" pitchFamily="18"/>
                  <a:ea typeface="Arial Unicode MS" pitchFamily="2"/>
                  <a:cs typeface="Arial Unicode MS" pitchFamily="2"/>
                </a:rPr>
                <a:t>w</a:t>
              </a:r>
              <a:r>
                <a:rPr lang="en-NZ" sz="3200" baseline="-25000">
                  <a:solidFill>
                    <a:srgbClr val="160AEB"/>
                  </a:solidFill>
                  <a:latin typeface="Times New Roman" pitchFamily="18"/>
                  <a:ea typeface="Arial Unicode MS" pitchFamily="2"/>
                  <a:cs typeface="Arial Unicode MS" pitchFamily="2"/>
                </a:rPr>
                <a:t>2</a:t>
              </a:r>
            </a:p>
          </p:txBody>
        </p:sp>
        <p:sp>
          <p:nvSpPr>
            <p:cNvPr id="12" name="Freeform 11"/>
            <p:cNvSpPr/>
            <p:nvPr/>
          </p:nvSpPr>
          <p:spPr>
            <a:xfrm>
              <a:off x="5700600" y="4876920"/>
              <a:ext cx="152640" cy="1522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0000"/>
            </a:soli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13" name="Freeform 12"/>
            <p:cNvSpPr/>
            <p:nvPr/>
          </p:nvSpPr>
          <p:spPr>
            <a:xfrm>
              <a:off x="7453440" y="2666880"/>
              <a:ext cx="152280" cy="15264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0000"/>
            </a:soli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grpSp>
    </p:spTree>
    <p:extLst>
      <p:ext uri="{BB962C8B-B14F-4D97-AF65-F5344CB8AC3E}">
        <p14:creationId xmlns:p14="http://schemas.microsoft.com/office/powerpoint/2010/main" val="956644866"/>
      </p:ext>
    </p:extLst>
  </p:cSld>
  <p:clrMapOvr>
    <a:masterClrMapping/>
  </p:clrMapOvr>
  <p:transition/>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Class="entr"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76200" y="514662"/>
            <a:ext cx="7772400" cy="723275"/>
          </a:xfrm>
        </p:spPr>
        <p:txBody>
          <a:bodyPr wrap="square">
            <a:spAutoFit/>
          </a:bodyPr>
          <a:lstStyle>
            <a:defPPr lvl="0">
              <a:buNone/>
            </a:defPPr>
            <a:lvl1pPr lvl="0">
              <a:buNone/>
            </a:lvl1pPr>
          </a:lstStyle>
          <a:p>
            <a:pPr lvl="0"/>
            <a:r>
              <a:rPr lang="en-US" dirty="0"/>
              <a:t>Normalization</a:t>
            </a:r>
          </a:p>
        </p:txBody>
      </p:sp>
      <p:sp>
        <p:nvSpPr>
          <p:cNvPr id="3" name="Text Placeholder 2"/>
          <p:cNvSpPr txBox="1">
            <a:spLocks noGrp="1"/>
          </p:cNvSpPr>
          <p:nvPr>
            <p:ph type="body" idx="4294967295"/>
          </p:nvPr>
        </p:nvSpPr>
        <p:spPr>
          <a:xfrm>
            <a:off x="914400" y="2209800"/>
            <a:ext cx="7772400" cy="3223959"/>
          </a:xfrm>
        </p:spPr>
        <p:txBody>
          <a:bodyPr wrap="square">
            <a:spAutoFit/>
          </a:bodyPr>
          <a:lstStyle>
            <a:defPPr marL="342720" marR="0" lvl="0" indent="-342720" algn="l" rtl="0" hangingPunct="1">
              <a:lnSpc>
                <a:spcPct val="100000"/>
              </a:lnSpc>
              <a:spcBef>
                <a:spcPts val="799"/>
              </a:spcBef>
              <a:spcAft>
                <a:spcPts val="0"/>
              </a:spcAft>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en-US" sz="3200" b="0" i="0" u="none" strike="noStrike" baseline="0">
                <a:ln>
                  <a:noFill/>
                </a:ln>
                <a:solidFill>
                  <a:srgbClr val="160AEB"/>
                </a:solidFill>
                <a:latin typeface="Times New Roman" pitchFamily="18"/>
                <a:ea typeface="Arial Unicode MS" pitchFamily="2"/>
                <a:cs typeface="Arial Unicode MS" pitchFamily="2"/>
              </a:defRPr>
            </a:defPPr>
            <a:lvl1pPr marL="342720" marR="0" lvl="0" indent="-342720" algn="l" rtl="0" hangingPunct="1">
              <a:lnSpc>
                <a:spcPct val="100000"/>
              </a:lnSpc>
              <a:spcBef>
                <a:spcPts val="799"/>
              </a:spcBef>
              <a:spcAft>
                <a:spcPts val="0"/>
              </a:spcAft>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en-US" sz="3200" b="0" i="0" u="none" strike="noStrike" baseline="0">
                <a:ln>
                  <a:noFill/>
                </a:ln>
                <a:solidFill>
                  <a:srgbClr val="160AEB"/>
                </a:solidFill>
                <a:latin typeface="Times New Roman" pitchFamily="18"/>
                <a:ea typeface="Arial Unicode MS" pitchFamily="2"/>
                <a:cs typeface="Arial Unicode MS" pitchFamily="2"/>
              </a:defRPr>
            </a:lvl1pPr>
            <a:lvl2pPr marL="742680" marR="0" lvl="1" indent="-285480" algn="l" rtl="0" hangingPunct="1">
              <a:lnSpc>
                <a:spcPct val="100000"/>
              </a:lnSpc>
              <a:spcBef>
                <a:spcPts val="697"/>
              </a:spcBef>
              <a:spcAft>
                <a:spcPts val="0"/>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defRPr lang="en-US" sz="2800" b="0" i="0" u="none" strike="noStrike" baseline="0">
                <a:ln>
                  <a:noFill/>
                </a:ln>
                <a:solidFill>
                  <a:srgbClr val="160AEB"/>
                </a:solidFill>
                <a:latin typeface="Times New Roman" pitchFamily="18"/>
                <a:ea typeface="Arial Unicode MS" pitchFamily="2"/>
                <a:cs typeface="Arial Unicode MS" pitchFamily="2"/>
              </a:defRPr>
            </a:lvl2pPr>
            <a:lvl3pPr marL="1143000" marR="0" lvl="2" indent="-228600" algn="l" rtl="0" hangingPunct="1">
              <a:lnSpc>
                <a:spcPct val="100000"/>
              </a:lnSpc>
              <a:spcBef>
                <a:spcPts val="598"/>
              </a:spcBef>
              <a:spcAft>
                <a:spcPts val="0"/>
              </a:spcAft>
              <a:buClr>
                <a:srgbClr val="000000"/>
              </a:buClr>
              <a:buSzPct val="100000"/>
              <a:buFont typeface="Times New Roman" pitchFamily="18"/>
              <a:buChar char="•"/>
              <a:tabLst>
                <a:tab pos="1143000" algn="l"/>
                <a:tab pos="1347480" algn="l"/>
                <a:tab pos="1796760" algn="l"/>
                <a:tab pos="2246040" algn="l"/>
                <a:tab pos="2695319" algn="l"/>
                <a:tab pos="3144599" algn="l"/>
                <a:tab pos="3593880" algn="l"/>
                <a:tab pos="4043160" algn="l"/>
                <a:tab pos="4492440" algn="l"/>
                <a:tab pos="4941720" algn="l"/>
                <a:tab pos="5391000" algn="l"/>
                <a:tab pos="5840279" algn="l"/>
                <a:tab pos="6289560" algn="l"/>
                <a:tab pos="6738840" algn="l"/>
                <a:tab pos="7188119" algn="l"/>
                <a:tab pos="7637400" algn="l"/>
                <a:tab pos="8086679" algn="l"/>
                <a:tab pos="8535960" algn="l"/>
                <a:tab pos="8985240" algn="l"/>
                <a:tab pos="9434160" algn="l"/>
                <a:tab pos="9883440" algn="l"/>
              </a:tabLst>
              <a:defRPr lang="en-US" sz="2400" b="0" i="0" u="none" strike="noStrike" baseline="0">
                <a:ln>
                  <a:noFill/>
                </a:ln>
                <a:solidFill>
                  <a:srgbClr val="160AEB"/>
                </a:solidFill>
                <a:latin typeface="Times New Roman" pitchFamily="18"/>
                <a:ea typeface="Arial Unicode MS" pitchFamily="2"/>
                <a:cs typeface="Arial Unicode MS" pitchFamily="2"/>
              </a:defRPr>
            </a:lvl3pPr>
            <a:lvl4pPr marL="1600199" marR="0" lvl="3" indent="-228600" algn="l" rtl="0" hangingPunct="1">
              <a:lnSpc>
                <a:spcPct val="100000"/>
              </a:lnSpc>
              <a:spcBef>
                <a:spcPts val="499"/>
              </a:spcBef>
              <a:spcAft>
                <a:spcPts val="0"/>
              </a:spcAft>
              <a:buClr>
                <a:srgbClr val="000000"/>
              </a:buClr>
              <a:buSzPct val="100000"/>
              <a:buFont typeface="Times New Roman" pitchFamily="18"/>
              <a:buChar char="–"/>
              <a:tabLst>
                <a:tab pos="1600200" algn="l"/>
                <a:tab pos="179676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80" algn="l"/>
                <a:tab pos="8535959" algn="l"/>
                <a:tab pos="8985240" algn="l"/>
                <a:tab pos="9434160" algn="l"/>
                <a:tab pos="9883440" algn="l"/>
                <a:tab pos="10332720" algn="l"/>
              </a:tabLst>
              <a:defRPr lang="en-US" sz="2000" b="0" i="0" u="none" strike="noStrike" baseline="0">
                <a:ln>
                  <a:noFill/>
                </a:ln>
                <a:solidFill>
                  <a:srgbClr val="160AEB"/>
                </a:solidFill>
                <a:latin typeface="Times New Roman" pitchFamily="18"/>
                <a:ea typeface="Arial Unicode MS" pitchFamily="2"/>
                <a:cs typeface="Arial Unicode MS" pitchFamily="2"/>
              </a:defRPr>
            </a:lvl4pPr>
            <a:lvl5pPr marL="2057400" marR="0" lvl="4"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5pPr>
            <a:lvl6pPr marL="2057400" marR="0" lvl="5"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6pPr>
            <a:lvl7pPr marL="2057400" marR="0" lvl="6"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7pPr>
            <a:lvl8pPr marL="2057400" marR="0" lvl="7"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8pPr>
            <a:lvl9pPr marL="2057400" marR="0" lvl="8"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9pPr>
          </a:lstStyle>
          <a:p>
            <a:pPr marL="0" lvl="0" indent="0">
              <a:buClr>
                <a:srgbClr val="160AEB"/>
              </a:buClr>
              <a:buSzPct val="100000"/>
              <a:buFont typeface="Wingdings" pitchFamily="1"/>
              <a:buChar char=""/>
            </a:pPr>
            <a:r>
              <a:rPr lang="en-NZ" sz="2800" dirty="0">
                <a:solidFill>
                  <a:schemeClr val="tx1"/>
                </a:solidFill>
              </a:rPr>
              <a:t>For a perfect match with first neuron:</a:t>
            </a:r>
          </a:p>
          <a:p>
            <a:pPr marL="400320" lvl="2" indent="0">
              <a:buClr>
                <a:srgbClr val="160AEB"/>
              </a:buClr>
              <a:buFont typeface="Wingdings" pitchFamily="1"/>
              <a:buChar char=""/>
            </a:pPr>
            <a:r>
              <a:rPr lang="en-NZ" sz="2000" dirty="0">
                <a:solidFill>
                  <a:schemeClr val="tx1"/>
                </a:solidFill>
              </a:rPr>
              <a:t>0.2*0.2 + 0.2*0.2 + -0.1*-0.1 = 0.09</a:t>
            </a:r>
          </a:p>
          <a:p>
            <a:pPr marL="400320" lvl="2" indent="0">
              <a:buClr>
                <a:srgbClr val="160AEB"/>
              </a:buClr>
              <a:buFont typeface="Wingdings" pitchFamily="1"/>
              <a:buChar char=""/>
            </a:pPr>
            <a:r>
              <a:rPr lang="en-NZ" sz="2000" dirty="0">
                <a:solidFill>
                  <a:schemeClr val="tx1"/>
                </a:solidFill>
              </a:rPr>
              <a:t>0.15*0.2 + -0.15*0.2 + 0.1*-0.1 = -0.01</a:t>
            </a:r>
          </a:p>
          <a:p>
            <a:pPr marL="400320" lvl="2" indent="0">
              <a:buClr>
                <a:srgbClr val="160AEB"/>
              </a:buClr>
              <a:buFont typeface="Wingdings" pitchFamily="1"/>
              <a:buChar char=""/>
            </a:pPr>
            <a:r>
              <a:rPr lang="en-NZ" sz="2000" dirty="0">
                <a:solidFill>
                  <a:schemeClr val="tx1"/>
                </a:solidFill>
              </a:rPr>
              <a:t>10*0.2 + 10*0.2 + 10*-0.1 = 3</a:t>
            </a:r>
          </a:p>
          <a:p>
            <a:pPr marL="0" lvl="0" indent="0">
              <a:buClr>
                <a:srgbClr val="160AEB"/>
              </a:buClr>
              <a:buSzPct val="100000"/>
              <a:buFont typeface="Wingdings" pitchFamily="1"/>
              <a:buChar char=""/>
            </a:pPr>
            <a:r>
              <a:rPr lang="en-NZ" sz="2800" dirty="0">
                <a:solidFill>
                  <a:schemeClr val="tx1"/>
                </a:solidFill>
              </a:rPr>
              <a:t>Can only compare activations if the weights are about the same size</a:t>
            </a:r>
          </a:p>
          <a:p>
            <a:pPr marL="341280" lvl="0" indent="-341280">
              <a:spcBef>
                <a:spcPts val="697"/>
              </a:spcBef>
            </a:pPr>
            <a:endParaRPr lang="en-NZ" dirty="0"/>
          </a:p>
        </p:txBody>
      </p:sp>
    </p:spTree>
    <p:extLst>
      <p:ext uri="{BB962C8B-B14F-4D97-AF65-F5344CB8AC3E}">
        <p14:creationId xmlns:p14="http://schemas.microsoft.com/office/powerpoint/2010/main" val="1340449377"/>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293039" y="173557"/>
            <a:ext cx="7772400" cy="723275"/>
          </a:xfrm>
        </p:spPr>
        <p:txBody>
          <a:bodyPr wrap="square">
            <a:spAutoFit/>
          </a:bodyPr>
          <a:lstStyle>
            <a:defPPr lvl="0">
              <a:buNone/>
            </a:defPPr>
            <a:lvl1pPr lvl="0">
              <a:buNone/>
            </a:lvl1pPr>
          </a:lstStyle>
          <a:p>
            <a:pPr lvl="0"/>
            <a:r>
              <a:rPr lang="en-US" dirty="0"/>
              <a:t>Normalization</a:t>
            </a:r>
          </a:p>
        </p:txBody>
      </p:sp>
      <p:sp>
        <p:nvSpPr>
          <p:cNvPr id="3" name="Text Placeholder 2"/>
          <p:cNvSpPr txBox="1">
            <a:spLocks noGrp="1"/>
          </p:cNvSpPr>
          <p:nvPr>
            <p:ph type="body" idx="4294967295"/>
          </p:nvPr>
        </p:nvSpPr>
        <p:spPr>
          <a:xfrm>
            <a:off x="60980" y="1560072"/>
            <a:ext cx="4118259" cy="2291909"/>
          </a:xfrm>
        </p:spPr>
        <p:txBody>
          <a:bodyPr wrap="square">
            <a:spAutoFit/>
          </a:bodyPr>
          <a:lstStyle>
            <a:defPPr marL="342720" marR="0" lvl="0" indent="-342720" algn="l" rtl="0" hangingPunct="1">
              <a:lnSpc>
                <a:spcPct val="100000"/>
              </a:lnSpc>
              <a:spcBef>
                <a:spcPts val="799"/>
              </a:spcBef>
              <a:spcAft>
                <a:spcPts val="0"/>
              </a:spcAft>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en-US" sz="3200" b="0" i="0" u="none" strike="noStrike" baseline="0">
                <a:ln>
                  <a:noFill/>
                </a:ln>
                <a:solidFill>
                  <a:srgbClr val="160AEB"/>
                </a:solidFill>
                <a:latin typeface="Times New Roman" pitchFamily="18"/>
                <a:ea typeface="Arial Unicode MS" pitchFamily="2"/>
                <a:cs typeface="Arial Unicode MS" pitchFamily="2"/>
              </a:defRPr>
            </a:defPPr>
            <a:lvl1pPr marL="342720" marR="0" lvl="0" indent="-342720" algn="l" rtl="0" hangingPunct="1">
              <a:lnSpc>
                <a:spcPct val="100000"/>
              </a:lnSpc>
              <a:spcBef>
                <a:spcPts val="799"/>
              </a:spcBef>
              <a:spcAft>
                <a:spcPts val="0"/>
              </a:spcAft>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en-US" sz="3200" b="0" i="0" u="none" strike="noStrike" baseline="0">
                <a:ln>
                  <a:noFill/>
                </a:ln>
                <a:solidFill>
                  <a:srgbClr val="160AEB"/>
                </a:solidFill>
                <a:latin typeface="Times New Roman" pitchFamily="18"/>
                <a:ea typeface="Arial Unicode MS" pitchFamily="2"/>
                <a:cs typeface="Arial Unicode MS" pitchFamily="2"/>
              </a:defRPr>
            </a:lvl1pPr>
            <a:lvl2pPr marL="742680" marR="0" lvl="1" indent="-285480" algn="l" rtl="0" hangingPunct="1">
              <a:lnSpc>
                <a:spcPct val="100000"/>
              </a:lnSpc>
              <a:spcBef>
                <a:spcPts val="697"/>
              </a:spcBef>
              <a:spcAft>
                <a:spcPts val="0"/>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defRPr lang="en-US" sz="2800" b="0" i="0" u="none" strike="noStrike" baseline="0">
                <a:ln>
                  <a:noFill/>
                </a:ln>
                <a:solidFill>
                  <a:srgbClr val="160AEB"/>
                </a:solidFill>
                <a:latin typeface="Times New Roman" pitchFamily="18"/>
                <a:ea typeface="Arial Unicode MS" pitchFamily="2"/>
                <a:cs typeface="Arial Unicode MS" pitchFamily="2"/>
              </a:defRPr>
            </a:lvl2pPr>
            <a:lvl3pPr marL="1143000" marR="0" lvl="2" indent="-228600" algn="l" rtl="0" hangingPunct="1">
              <a:lnSpc>
                <a:spcPct val="100000"/>
              </a:lnSpc>
              <a:spcBef>
                <a:spcPts val="598"/>
              </a:spcBef>
              <a:spcAft>
                <a:spcPts val="0"/>
              </a:spcAft>
              <a:buClr>
                <a:srgbClr val="000000"/>
              </a:buClr>
              <a:buSzPct val="100000"/>
              <a:buFont typeface="Times New Roman" pitchFamily="18"/>
              <a:buChar char="•"/>
              <a:tabLst>
                <a:tab pos="1143000" algn="l"/>
                <a:tab pos="1347480" algn="l"/>
                <a:tab pos="1796760" algn="l"/>
                <a:tab pos="2246040" algn="l"/>
                <a:tab pos="2695319" algn="l"/>
                <a:tab pos="3144599" algn="l"/>
                <a:tab pos="3593880" algn="l"/>
                <a:tab pos="4043160" algn="l"/>
                <a:tab pos="4492440" algn="l"/>
                <a:tab pos="4941720" algn="l"/>
                <a:tab pos="5391000" algn="l"/>
                <a:tab pos="5840279" algn="l"/>
                <a:tab pos="6289560" algn="l"/>
                <a:tab pos="6738840" algn="l"/>
                <a:tab pos="7188119" algn="l"/>
                <a:tab pos="7637400" algn="l"/>
                <a:tab pos="8086679" algn="l"/>
                <a:tab pos="8535960" algn="l"/>
                <a:tab pos="8985240" algn="l"/>
                <a:tab pos="9434160" algn="l"/>
                <a:tab pos="9883440" algn="l"/>
              </a:tabLst>
              <a:defRPr lang="en-US" sz="2400" b="0" i="0" u="none" strike="noStrike" baseline="0">
                <a:ln>
                  <a:noFill/>
                </a:ln>
                <a:solidFill>
                  <a:srgbClr val="160AEB"/>
                </a:solidFill>
                <a:latin typeface="Times New Roman" pitchFamily="18"/>
                <a:ea typeface="Arial Unicode MS" pitchFamily="2"/>
                <a:cs typeface="Arial Unicode MS" pitchFamily="2"/>
              </a:defRPr>
            </a:lvl3pPr>
            <a:lvl4pPr marL="1600199" marR="0" lvl="3" indent="-228600" algn="l" rtl="0" hangingPunct="1">
              <a:lnSpc>
                <a:spcPct val="100000"/>
              </a:lnSpc>
              <a:spcBef>
                <a:spcPts val="499"/>
              </a:spcBef>
              <a:spcAft>
                <a:spcPts val="0"/>
              </a:spcAft>
              <a:buClr>
                <a:srgbClr val="000000"/>
              </a:buClr>
              <a:buSzPct val="100000"/>
              <a:buFont typeface="Times New Roman" pitchFamily="18"/>
              <a:buChar char="–"/>
              <a:tabLst>
                <a:tab pos="1600200" algn="l"/>
                <a:tab pos="179676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80" algn="l"/>
                <a:tab pos="8535959" algn="l"/>
                <a:tab pos="8985240" algn="l"/>
                <a:tab pos="9434160" algn="l"/>
                <a:tab pos="9883440" algn="l"/>
                <a:tab pos="10332720" algn="l"/>
              </a:tabLst>
              <a:defRPr lang="en-US" sz="2000" b="0" i="0" u="none" strike="noStrike" baseline="0">
                <a:ln>
                  <a:noFill/>
                </a:ln>
                <a:solidFill>
                  <a:srgbClr val="160AEB"/>
                </a:solidFill>
                <a:latin typeface="Times New Roman" pitchFamily="18"/>
                <a:ea typeface="Arial Unicode MS" pitchFamily="2"/>
                <a:cs typeface="Arial Unicode MS" pitchFamily="2"/>
              </a:defRPr>
            </a:lvl4pPr>
            <a:lvl5pPr marL="2057400" marR="0" lvl="4"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5pPr>
            <a:lvl6pPr marL="2057400" marR="0" lvl="5"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6pPr>
            <a:lvl7pPr marL="2057400" marR="0" lvl="6"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7pPr>
            <a:lvl8pPr marL="2057400" marR="0" lvl="7"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8pPr>
            <a:lvl9pPr marL="2057400" marR="0" lvl="8"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9pPr>
          </a:lstStyle>
          <a:p>
            <a:pPr marL="0" lvl="0" indent="0">
              <a:lnSpc>
                <a:spcPct val="90000"/>
              </a:lnSpc>
              <a:buClr>
                <a:srgbClr val="160AEB"/>
              </a:buClr>
              <a:buSzPct val="100000"/>
              <a:buFont typeface="Wingdings" pitchFamily="1"/>
              <a:buChar char=""/>
            </a:pPr>
            <a:r>
              <a:rPr lang="en-US" sz="2400" dirty="0">
                <a:solidFill>
                  <a:schemeClr val="tx1"/>
                </a:solidFill>
              </a:rPr>
              <a:t>Make the distance between each neuron and the origin be 1</a:t>
            </a:r>
          </a:p>
          <a:p>
            <a:pPr marL="0" lvl="0" indent="0">
              <a:lnSpc>
                <a:spcPct val="90000"/>
              </a:lnSpc>
              <a:buClr>
                <a:srgbClr val="160AEB"/>
              </a:buClr>
              <a:buSzPct val="100000"/>
              <a:buFont typeface="Wingdings" pitchFamily="1"/>
              <a:buChar char=""/>
            </a:pPr>
            <a:r>
              <a:rPr lang="en-US" sz="2400" dirty="0">
                <a:solidFill>
                  <a:schemeClr val="tx1"/>
                </a:solidFill>
              </a:rPr>
              <a:t>All neurons lie on the unit hypersphere</a:t>
            </a:r>
          </a:p>
          <a:p>
            <a:pPr marL="0" lvl="0" indent="0">
              <a:lnSpc>
                <a:spcPct val="90000"/>
              </a:lnSpc>
              <a:buClr>
                <a:srgbClr val="160AEB"/>
              </a:buClr>
              <a:buSzPct val="100000"/>
              <a:buFont typeface="Wingdings" pitchFamily="1"/>
              <a:buChar char=""/>
            </a:pPr>
            <a:r>
              <a:rPr lang="en-US" sz="2400" dirty="0">
                <a:solidFill>
                  <a:schemeClr val="tx1"/>
                </a:solidFill>
              </a:rPr>
              <a:t>Need to stop the weights growing unboundedly</a:t>
            </a:r>
          </a:p>
        </p:txBody>
      </p:sp>
      <p:grpSp>
        <p:nvGrpSpPr>
          <p:cNvPr id="4" name="Group 3"/>
          <p:cNvGrpSpPr/>
          <p:nvPr/>
        </p:nvGrpSpPr>
        <p:grpSpPr>
          <a:xfrm>
            <a:off x="3886200" y="2057400"/>
            <a:ext cx="4724280" cy="4044959"/>
            <a:chOff x="3886200" y="2057400"/>
            <a:chExt cx="4724280" cy="4044959"/>
          </a:xfrm>
        </p:grpSpPr>
        <p:grpSp>
          <p:nvGrpSpPr>
            <p:cNvPr id="5" name="Group 4"/>
            <p:cNvGrpSpPr/>
            <p:nvPr/>
          </p:nvGrpSpPr>
          <p:grpSpPr>
            <a:xfrm>
              <a:off x="3886200" y="2057400"/>
              <a:ext cx="4724280" cy="4044959"/>
              <a:chOff x="3886200" y="2057400"/>
              <a:chExt cx="4724280" cy="4044959"/>
            </a:xfrm>
          </p:grpSpPr>
          <p:sp>
            <p:nvSpPr>
              <p:cNvPr id="6" name="Freeform 5"/>
              <p:cNvSpPr/>
              <p:nvPr/>
            </p:nvSpPr>
            <p:spPr>
              <a:xfrm>
                <a:off x="3886200" y="2057400"/>
                <a:ext cx="4724280" cy="396252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noFill/>
              <a:ln w="2844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7" name="Straight Connector 6"/>
              <p:cNvSpPr/>
              <p:nvPr/>
            </p:nvSpPr>
            <p:spPr>
              <a:xfrm>
                <a:off x="4748040" y="2479680"/>
                <a:ext cx="2975040" cy="144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8" name="Straight Connector 7"/>
              <p:cNvSpPr/>
              <p:nvPr/>
            </p:nvSpPr>
            <p:spPr>
              <a:xfrm>
                <a:off x="4470480" y="2730600"/>
                <a:ext cx="3548160" cy="324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9" name="Straight Connector 8"/>
              <p:cNvSpPr/>
              <p:nvPr/>
            </p:nvSpPr>
            <p:spPr>
              <a:xfrm>
                <a:off x="4152960" y="3067200"/>
                <a:ext cx="4160880" cy="2879"/>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10" name="Straight Connector 9"/>
              <p:cNvSpPr/>
              <p:nvPr/>
            </p:nvSpPr>
            <p:spPr>
              <a:xfrm>
                <a:off x="3983040" y="3406680"/>
                <a:ext cx="4529160" cy="180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11" name="Straight Connector 10"/>
              <p:cNvSpPr/>
              <p:nvPr/>
            </p:nvSpPr>
            <p:spPr>
              <a:xfrm>
                <a:off x="3886200" y="3745080"/>
                <a:ext cx="4724280" cy="144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12" name="Straight Connector 11"/>
              <p:cNvSpPr/>
              <p:nvPr/>
            </p:nvSpPr>
            <p:spPr>
              <a:xfrm>
                <a:off x="3886200" y="4081320"/>
                <a:ext cx="4724280" cy="180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13" name="Straight Connector 12"/>
              <p:cNvSpPr/>
              <p:nvPr/>
            </p:nvSpPr>
            <p:spPr>
              <a:xfrm>
                <a:off x="3886200" y="4417920"/>
                <a:ext cx="4626000" cy="180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14" name="Straight Connector 13"/>
              <p:cNvSpPr/>
              <p:nvPr/>
            </p:nvSpPr>
            <p:spPr>
              <a:xfrm>
                <a:off x="3983040" y="4754520"/>
                <a:ext cx="4529160" cy="324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15" name="Straight Connector 14"/>
              <p:cNvSpPr/>
              <p:nvPr/>
            </p:nvSpPr>
            <p:spPr>
              <a:xfrm>
                <a:off x="4181400" y="5091120"/>
                <a:ext cx="4035600" cy="324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16" name="Straight Connector 15"/>
              <p:cNvSpPr/>
              <p:nvPr/>
            </p:nvSpPr>
            <p:spPr>
              <a:xfrm>
                <a:off x="4573440" y="5427720"/>
                <a:ext cx="3409920" cy="324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17" name="Straight Connector 16"/>
              <p:cNvSpPr/>
              <p:nvPr/>
            </p:nvSpPr>
            <p:spPr>
              <a:xfrm>
                <a:off x="5068800" y="5765760"/>
                <a:ext cx="2260800" cy="3239"/>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18" name="Straight Connector 17"/>
              <p:cNvSpPr/>
              <p:nvPr/>
            </p:nvSpPr>
            <p:spPr>
              <a:xfrm>
                <a:off x="5559480" y="2143080"/>
                <a:ext cx="1376279" cy="180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19" name="Straight Connector 18"/>
              <p:cNvSpPr/>
              <p:nvPr/>
            </p:nvSpPr>
            <p:spPr>
              <a:xfrm>
                <a:off x="6248520" y="2057400"/>
                <a:ext cx="2879" cy="3962519"/>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grpSp>
            <p:nvGrpSpPr>
              <p:cNvPr id="20" name="Group 19"/>
              <p:cNvGrpSpPr/>
              <p:nvPr/>
            </p:nvGrpSpPr>
            <p:grpSpPr>
              <a:xfrm>
                <a:off x="5655600" y="2057400"/>
                <a:ext cx="1181880" cy="4044959"/>
                <a:chOff x="5655600" y="2057400"/>
                <a:chExt cx="1181880" cy="4044959"/>
              </a:xfrm>
            </p:grpSpPr>
            <p:grpSp>
              <p:nvGrpSpPr>
                <p:cNvPr id="21" name="Group 20"/>
                <p:cNvGrpSpPr/>
                <p:nvPr/>
              </p:nvGrpSpPr>
              <p:grpSpPr>
                <a:xfrm>
                  <a:off x="5656320" y="2057400"/>
                  <a:ext cx="1181160" cy="4044959"/>
                  <a:chOff x="5656320" y="2057400"/>
                  <a:chExt cx="1181160" cy="4044959"/>
                </a:xfrm>
              </p:grpSpPr>
              <p:sp>
                <p:nvSpPr>
                  <p:cNvPr id="22" name="Freeform 21"/>
                  <p:cNvSpPr/>
                  <p:nvPr/>
                </p:nvSpPr>
                <p:spPr>
                  <a:xfrm>
                    <a:off x="5656320" y="2057400"/>
                    <a:ext cx="1181160" cy="4044959"/>
                  </a:xfrm>
                  <a:custGeom>
                    <a:avLst>
                      <a:gd name="f0" fmla="val 21600000"/>
                      <a:gd name="f1" fmla="val 5400000"/>
                    </a:avLst>
                    <a:gdLst>
                      <a:gd name="f2" fmla="val 21600000"/>
                      <a:gd name="f3" fmla="val 10800000"/>
                      <a:gd name="f4" fmla="val 5400000"/>
                      <a:gd name="f5" fmla="val 180"/>
                      <a:gd name="f6" fmla="val w"/>
                      <a:gd name="f7" fmla="val h"/>
                      <a:gd name="f8" fmla="val 0"/>
                      <a:gd name="f9" fmla="*/ 5419351 1 1725033"/>
                      <a:gd name="f10" fmla="*/ 10800 10800 1"/>
                      <a:gd name="f11" fmla="val 10800"/>
                      <a:gd name="f12" fmla="val 21599999"/>
                      <a:gd name="f13" fmla="min 0 21600"/>
                      <a:gd name="f14" fmla="max 0 21600"/>
                      <a:gd name="f15" fmla="*/ f9 1 2"/>
                      <a:gd name="f16" fmla="*/ f6 1 21600"/>
                      <a:gd name="f17" fmla="*/ f7 1 21600"/>
                      <a:gd name="f18" fmla="*/ f9 1 180"/>
                      <a:gd name="f19" fmla="pin 0 f0 21599999"/>
                      <a:gd name="f20" fmla="pin 0 f1 21599999"/>
                      <a:gd name="f21" fmla="+- f14 0 f13"/>
                      <a:gd name="f22" fmla="+- 0 0 f19"/>
                      <a:gd name="f23" fmla="+- 0 0 f20"/>
                      <a:gd name="f24" fmla="*/ 10799 f16 1"/>
                      <a:gd name="f25" fmla="*/ 21599 f16 1"/>
                      <a:gd name="f26" fmla="*/ 10799 f17 1"/>
                      <a:gd name="f27" fmla="*/ 0 f17 1"/>
                      <a:gd name="f28" fmla="*/ f21 1 2"/>
                      <a:gd name="f29" fmla="+- f22 f4 0"/>
                      <a:gd name="f30" fmla="+- f23 f4 0"/>
                      <a:gd name="f31" fmla="+- f13 f28 0"/>
                      <a:gd name="f32" fmla="*/ f28 f28 1"/>
                      <a:gd name="f33" fmla="*/ f29 f5 1"/>
                      <a:gd name="f34" fmla="*/ f30 f5 1"/>
                      <a:gd name="f35" fmla="*/ f33 1 f3"/>
                      <a:gd name="f36" fmla="*/ f34 1 f3"/>
                      <a:gd name="f37" fmla="+- 0 0 f35"/>
                      <a:gd name="f38" fmla="+- 0 0 f36"/>
                      <a:gd name="f39" fmla="val f37"/>
                      <a:gd name="f40" fmla="val f38"/>
                      <a:gd name="f41" fmla="*/ f39 f18 1"/>
                      <a:gd name="f42" fmla="*/ f40 f18 1"/>
                      <a:gd name="f43" fmla="*/ f39 f9 1"/>
                      <a:gd name="f44" fmla="*/ f40 f9 1"/>
                      <a:gd name="f45" fmla="+- 0 0 f41"/>
                      <a:gd name="f46" fmla="+- 0 0 f42"/>
                      <a:gd name="f47" fmla="*/ f43 1 f5"/>
                      <a:gd name="f48" fmla="*/ f44 1 f5"/>
                      <a:gd name="f49" fmla="*/ f45 f3 1"/>
                      <a:gd name="f50" fmla="*/ f46 f3 1"/>
                      <a:gd name="f51" fmla="+- 0 0 f47"/>
                      <a:gd name="f52" fmla="+- 0 0 f48"/>
                      <a:gd name="f53" fmla="*/ f49 1 f9"/>
                      <a:gd name="f54" fmla="*/ f50 1 f9"/>
                      <a:gd name="f55" fmla="+- f51 f9 0"/>
                      <a:gd name="f56" fmla="+- f52 f9 0"/>
                      <a:gd name="f57" fmla="+- f53 0 f4"/>
                      <a:gd name="f58" fmla="+- f54 0 f4"/>
                      <a:gd name="f59" fmla="+- f55 f15 0"/>
                      <a:gd name="f60" fmla="+- f56 f15 0"/>
                      <a:gd name="f61" fmla="cos 1 f57"/>
                      <a:gd name="f62" fmla="sin 1 f57"/>
                      <a:gd name="f63" fmla="cos 1 f58"/>
                      <a:gd name="f64" fmla="sin 1 f58"/>
                      <a:gd name="f65" fmla="+- 0 0 f59"/>
                      <a:gd name="f66" fmla="+- 0 0 f60"/>
                      <a:gd name="f67" fmla="+- 0 0 f61"/>
                      <a:gd name="f68" fmla="+- 0 0 f62"/>
                      <a:gd name="f69" fmla="+- 0 0 f63"/>
                      <a:gd name="f70" fmla="+- 0 0 f64"/>
                      <a:gd name="f71" fmla="*/ f65 f3 1"/>
                      <a:gd name="f72" fmla="*/ f66 f3 1"/>
                      <a:gd name="f73" fmla="*/ 10800 f67 1"/>
                      <a:gd name="f74" fmla="*/ 10800 f68 1"/>
                      <a:gd name="f75" fmla="*/ 10800 f69 1"/>
                      <a:gd name="f76" fmla="*/ 10800 f70 1"/>
                      <a:gd name="f77" fmla="*/ f71 1 f9"/>
                      <a:gd name="f78" fmla="*/ f72 1 f9"/>
                      <a:gd name="f79" fmla="+- f73 10800 0"/>
                      <a:gd name="f80" fmla="+- f74 10800 0"/>
                      <a:gd name="f81" fmla="+- f75 10800 0"/>
                      <a:gd name="f82" fmla="+- f76 10800 0"/>
                      <a:gd name="f83" fmla="+- f77 0 f4"/>
                      <a:gd name="f84" fmla="+- f78 0 f4"/>
                      <a:gd name="f85" fmla="cos 1 f83"/>
                      <a:gd name="f86" fmla="sin 1 f83"/>
                      <a:gd name="f87" fmla="cos 1 f84"/>
                      <a:gd name="f88" fmla="sin 1 f84"/>
                      <a:gd name="f89" fmla="+- f80 0 f31"/>
                      <a:gd name="f90" fmla="+- f79 0 f31"/>
                      <a:gd name="f91" fmla="+- f82 0 f31"/>
                      <a:gd name="f92" fmla="+- f81 0 f31"/>
                      <a:gd name="f93" fmla="+- 0 0 f85"/>
                      <a:gd name="f94" fmla="+- 0 0 f86"/>
                      <a:gd name="f95" fmla="+- 0 0 f87"/>
                      <a:gd name="f96" fmla="+- 0 0 f88"/>
                      <a:gd name="f97" fmla="at2 f89 f90"/>
                      <a:gd name="f98" fmla="at2 f91 f92"/>
                      <a:gd name="f99" fmla="*/ 10800 f93 1"/>
                      <a:gd name="f100" fmla="*/ 10800 f94 1"/>
                      <a:gd name="f101" fmla="*/ 10800 f95 1"/>
                      <a:gd name="f102" fmla="*/ 10800 f96 1"/>
                      <a:gd name="f103" fmla="+- f97 f4 0"/>
                      <a:gd name="f104" fmla="+- f98 f4 0"/>
                      <a:gd name="f105" fmla="*/ f99 f99 1"/>
                      <a:gd name="f106" fmla="*/ f100 f100 1"/>
                      <a:gd name="f107" fmla="*/ f101 f101 1"/>
                      <a:gd name="f108" fmla="*/ f102 f102 1"/>
                      <a:gd name="f109" fmla="*/ f103 f9 1"/>
                      <a:gd name="f110" fmla="*/ f104 f9 1"/>
                      <a:gd name="f111" fmla="+- f105 f106 0"/>
                      <a:gd name="f112" fmla="+- f107 f108 0"/>
                      <a:gd name="f113" fmla="*/ f109 1 f3"/>
                      <a:gd name="f114" fmla="*/ f110 1 f3"/>
                      <a:gd name="f115" fmla="sqrt f111"/>
                      <a:gd name="f116" fmla="sqrt f112"/>
                      <a:gd name="f117" fmla="+- 0 0 f113"/>
                      <a:gd name="f118" fmla="+- 0 0 f114"/>
                      <a:gd name="f119" fmla="*/ f10 1 f115"/>
                      <a:gd name="f120" fmla="*/ f10 1 f116"/>
                      <a:gd name="f121" fmla="+- 0 0 f117"/>
                      <a:gd name="f122" fmla="+- 0 0 f118"/>
                      <a:gd name="f123" fmla="*/ f93 f119 1"/>
                      <a:gd name="f124" fmla="*/ f94 f119 1"/>
                      <a:gd name="f125" fmla="*/ f95 f120 1"/>
                      <a:gd name="f126" fmla="*/ f96 f120 1"/>
                      <a:gd name="f127" fmla="*/ f121 f3 1"/>
                      <a:gd name="f128" fmla="*/ f122 f3 1"/>
                      <a:gd name="f129" fmla="+- 10800 0 f123"/>
                      <a:gd name="f130" fmla="+- 10800 0 f124"/>
                      <a:gd name="f131" fmla="+- 10800 0 f125"/>
                      <a:gd name="f132" fmla="+- 10800 0 f126"/>
                      <a:gd name="f133" fmla="*/ f127 1 f9"/>
                      <a:gd name="f134" fmla="*/ f128 1 f9"/>
                      <a:gd name="f135" fmla="*/ f129 f16 1"/>
                      <a:gd name="f136" fmla="*/ f130 f17 1"/>
                      <a:gd name="f137" fmla="*/ f131 f16 1"/>
                      <a:gd name="f138" fmla="*/ f132 f17 1"/>
                      <a:gd name="f139" fmla="+- f133 0 f4"/>
                      <a:gd name="f140" fmla="+- f134 0 f4"/>
                      <a:gd name="f141" fmla="cos 1 f139"/>
                      <a:gd name="f142" fmla="sin 1 f139"/>
                      <a:gd name="f143" fmla="+- f140 0 f139"/>
                      <a:gd name="f144" fmla="+- 0 0 f141"/>
                      <a:gd name="f145" fmla="+- 0 0 f142"/>
                      <a:gd name="f146" fmla="+- f143 f2 0"/>
                      <a:gd name="f147" fmla="*/ f28 f144 1"/>
                      <a:gd name="f148" fmla="*/ f28 f145 1"/>
                      <a:gd name="f149" fmla="?: f143 f143 f146"/>
                      <a:gd name="f150" fmla="*/ f147 f147 1"/>
                      <a:gd name="f151" fmla="*/ f148 f148 1"/>
                      <a:gd name="f152" fmla="+- f150 f151 0"/>
                      <a:gd name="f153" fmla="sqrt f152"/>
                      <a:gd name="f154" fmla="*/ f32 1 f153"/>
                      <a:gd name="f155" fmla="*/ f144 f154 1"/>
                      <a:gd name="f156" fmla="*/ f145 f154 1"/>
                      <a:gd name="f157" fmla="+- f31 0 f155"/>
                      <a:gd name="f158" fmla="+- f31 0 f156"/>
                    </a:gdLst>
                    <a:ahLst>
                      <a:ahPolar gdRefAng="f0" minAng="f8" maxAng="f12">
                        <a:pos x="f135" y="f136"/>
                      </a:ahPolar>
                      <a:ahPolar gdRefAng="f1" minAng="f8" maxAng="f12">
                        <a:pos x="f137" y="f138"/>
                      </a:ahPolar>
                    </a:ahLst>
                    <a:cxnLst>
                      <a:cxn ang="3cd4">
                        <a:pos x="hc" y="t"/>
                      </a:cxn>
                      <a:cxn ang="0">
                        <a:pos x="r" y="vc"/>
                      </a:cxn>
                      <a:cxn ang="cd4">
                        <a:pos x="hc" y="b"/>
                      </a:cxn>
                      <a:cxn ang="cd2">
                        <a:pos x="l" y="vc"/>
                      </a:cxn>
                    </a:cxnLst>
                    <a:rect l="f24" t="f27" r="f25" b="f26"/>
                    <a:pathLst>
                      <a:path w="21600" h="21600" stroke="0">
                        <a:moveTo>
                          <a:pt x="f157" y="f158"/>
                        </a:moveTo>
                        <a:arcTo wR="f28" hR="f28" stAng="f139" swAng="f149"/>
                        <a:lnTo>
                          <a:pt x="f11" y="f11"/>
                        </a:lnTo>
                        <a:close/>
                      </a:path>
                      <a:path w="21600" h="21600" fill="none">
                        <a:moveTo>
                          <a:pt x="f157" y="f158"/>
                        </a:moveTo>
                        <a:arcTo wR="f28" hR="f28" stAng="f139" swAng="f149"/>
                      </a:path>
                    </a:pathLst>
                  </a:custGeom>
                  <a:no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23" name="Freeform 22"/>
                  <p:cNvSpPr/>
                  <p:nvPr/>
                </p:nvSpPr>
                <p:spPr>
                  <a:xfrm flipV="1">
                    <a:off x="5656320" y="2141640"/>
                    <a:ext cx="1181160" cy="3876479"/>
                  </a:xfrm>
                  <a:custGeom>
                    <a:avLst>
                      <a:gd name="f0" fmla="val 21600000"/>
                      <a:gd name="f1" fmla="val 5400000"/>
                    </a:avLst>
                    <a:gdLst>
                      <a:gd name="f2" fmla="val 21600000"/>
                      <a:gd name="f3" fmla="val 10800000"/>
                      <a:gd name="f4" fmla="val 5400000"/>
                      <a:gd name="f5" fmla="val 180"/>
                      <a:gd name="f6" fmla="val w"/>
                      <a:gd name="f7" fmla="val h"/>
                      <a:gd name="f8" fmla="val 0"/>
                      <a:gd name="f9" fmla="*/ 5419351 1 1725033"/>
                      <a:gd name="f10" fmla="*/ 10800 10800 1"/>
                      <a:gd name="f11" fmla="val 10800"/>
                      <a:gd name="f12" fmla="val 21599999"/>
                      <a:gd name="f13" fmla="min 0 21600"/>
                      <a:gd name="f14" fmla="max 0 21600"/>
                      <a:gd name="f15" fmla="*/ f9 1 2"/>
                      <a:gd name="f16" fmla="*/ f6 1 21600"/>
                      <a:gd name="f17" fmla="*/ f7 1 21600"/>
                      <a:gd name="f18" fmla="*/ f9 1 180"/>
                      <a:gd name="f19" fmla="pin 0 f0 21599999"/>
                      <a:gd name="f20" fmla="pin 0 f1 21599999"/>
                      <a:gd name="f21" fmla="+- f14 0 f13"/>
                      <a:gd name="f22" fmla="+- 0 0 f19"/>
                      <a:gd name="f23" fmla="+- 0 0 f20"/>
                      <a:gd name="f24" fmla="*/ 10799 f16 1"/>
                      <a:gd name="f25" fmla="*/ 21599 f16 1"/>
                      <a:gd name="f26" fmla="*/ 10799 f17 1"/>
                      <a:gd name="f27" fmla="*/ 0 f17 1"/>
                      <a:gd name="f28" fmla="*/ f21 1 2"/>
                      <a:gd name="f29" fmla="+- f22 f4 0"/>
                      <a:gd name="f30" fmla="+- f23 f4 0"/>
                      <a:gd name="f31" fmla="+- f13 f28 0"/>
                      <a:gd name="f32" fmla="*/ f28 f28 1"/>
                      <a:gd name="f33" fmla="*/ f29 f5 1"/>
                      <a:gd name="f34" fmla="*/ f30 f5 1"/>
                      <a:gd name="f35" fmla="*/ f33 1 f3"/>
                      <a:gd name="f36" fmla="*/ f34 1 f3"/>
                      <a:gd name="f37" fmla="+- 0 0 f35"/>
                      <a:gd name="f38" fmla="+- 0 0 f36"/>
                      <a:gd name="f39" fmla="val f37"/>
                      <a:gd name="f40" fmla="val f38"/>
                      <a:gd name="f41" fmla="*/ f39 f18 1"/>
                      <a:gd name="f42" fmla="*/ f40 f18 1"/>
                      <a:gd name="f43" fmla="*/ f39 f9 1"/>
                      <a:gd name="f44" fmla="*/ f40 f9 1"/>
                      <a:gd name="f45" fmla="+- 0 0 f41"/>
                      <a:gd name="f46" fmla="+- 0 0 f42"/>
                      <a:gd name="f47" fmla="*/ f43 1 f5"/>
                      <a:gd name="f48" fmla="*/ f44 1 f5"/>
                      <a:gd name="f49" fmla="*/ f45 f3 1"/>
                      <a:gd name="f50" fmla="*/ f46 f3 1"/>
                      <a:gd name="f51" fmla="+- 0 0 f47"/>
                      <a:gd name="f52" fmla="+- 0 0 f48"/>
                      <a:gd name="f53" fmla="*/ f49 1 f9"/>
                      <a:gd name="f54" fmla="*/ f50 1 f9"/>
                      <a:gd name="f55" fmla="+- f51 f9 0"/>
                      <a:gd name="f56" fmla="+- f52 f9 0"/>
                      <a:gd name="f57" fmla="+- f53 0 f4"/>
                      <a:gd name="f58" fmla="+- f54 0 f4"/>
                      <a:gd name="f59" fmla="+- f55 f15 0"/>
                      <a:gd name="f60" fmla="+- f56 f15 0"/>
                      <a:gd name="f61" fmla="cos 1 f57"/>
                      <a:gd name="f62" fmla="sin 1 f57"/>
                      <a:gd name="f63" fmla="cos 1 f58"/>
                      <a:gd name="f64" fmla="sin 1 f58"/>
                      <a:gd name="f65" fmla="+- 0 0 f59"/>
                      <a:gd name="f66" fmla="+- 0 0 f60"/>
                      <a:gd name="f67" fmla="+- 0 0 f61"/>
                      <a:gd name="f68" fmla="+- 0 0 f62"/>
                      <a:gd name="f69" fmla="+- 0 0 f63"/>
                      <a:gd name="f70" fmla="+- 0 0 f64"/>
                      <a:gd name="f71" fmla="*/ f65 f3 1"/>
                      <a:gd name="f72" fmla="*/ f66 f3 1"/>
                      <a:gd name="f73" fmla="*/ 10800 f67 1"/>
                      <a:gd name="f74" fmla="*/ 10800 f68 1"/>
                      <a:gd name="f75" fmla="*/ 10800 f69 1"/>
                      <a:gd name="f76" fmla="*/ 10800 f70 1"/>
                      <a:gd name="f77" fmla="*/ f71 1 f9"/>
                      <a:gd name="f78" fmla="*/ f72 1 f9"/>
                      <a:gd name="f79" fmla="+- f73 10800 0"/>
                      <a:gd name="f80" fmla="+- f74 10800 0"/>
                      <a:gd name="f81" fmla="+- f75 10800 0"/>
                      <a:gd name="f82" fmla="+- f76 10800 0"/>
                      <a:gd name="f83" fmla="+- f77 0 f4"/>
                      <a:gd name="f84" fmla="+- f78 0 f4"/>
                      <a:gd name="f85" fmla="cos 1 f83"/>
                      <a:gd name="f86" fmla="sin 1 f83"/>
                      <a:gd name="f87" fmla="cos 1 f84"/>
                      <a:gd name="f88" fmla="sin 1 f84"/>
                      <a:gd name="f89" fmla="+- f80 0 f31"/>
                      <a:gd name="f90" fmla="+- f79 0 f31"/>
                      <a:gd name="f91" fmla="+- f82 0 f31"/>
                      <a:gd name="f92" fmla="+- f81 0 f31"/>
                      <a:gd name="f93" fmla="+- 0 0 f85"/>
                      <a:gd name="f94" fmla="+- 0 0 f86"/>
                      <a:gd name="f95" fmla="+- 0 0 f87"/>
                      <a:gd name="f96" fmla="+- 0 0 f88"/>
                      <a:gd name="f97" fmla="at2 f89 f90"/>
                      <a:gd name="f98" fmla="at2 f91 f92"/>
                      <a:gd name="f99" fmla="*/ 10800 f93 1"/>
                      <a:gd name="f100" fmla="*/ 10800 f94 1"/>
                      <a:gd name="f101" fmla="*/ 10800 f95 1"/>
                      <a:gd name="f102" fmla="*/ 10800 f96 1"/>
                      <a:gd name="f103" fmla="+- f97 f4 0"/>
                      <a:gd name="f104" fmla="+- f98 f4 0"/>
                      <a:gd name="f105" fmla="*/ f99 f99 1"/>
                      <a:gd name="f106" fmla="*/ f100 f100 1"/>
                      <a:gd name="f107" fmla="*/ f101 f101 1"/>
                      <a:gd name="f108" fmla="*/ f102 f102 1"/>
                      <a:gd name="f109" fmla="*/ f103 f9 1"/>
                      <a:gd name="f110" fmla="*/ f104 f9 1"/>
                      <a:gd name="f111" fmla="+- f105 f106 0"/>
                      <a:gd name="f112" fmla="+- f107 f108 0"/>
                      <a:gd name="f113" fmla="*/ f109 1 f3"/>
                      <a:gd name="f114" fmla="*/ f110 1 f3"/>
                      <a:gd name="f115" fmla="sqrt f111"/>
                      <a:gd name="f116" fmla="sqrt f112"/>
                      <a:gd name="f117" fmla="+- 0 0 f113"/>
                      <a:gd name="f118" fmla="+- 0 0 f114"/>
                      <a:gd name="f119" fmla="*/ f10 1 f115"/>
                      <a:gd name="f120" fmla="*/ f10 1 f116"/>
                      <a:gd name="f121" fmla="+- 0 0 f117"/>
                      <a:gd name="f122" fmla="+- 0 0 f118"/>
                      <a:gd name="f123" fmla="*/ f93 f119 1"/>
                      <a:gd name="f124" fmla="*/ f94 f119 1"/>
                      <a:gd name="f125" fmla="*/ f95 f120 1"/>
                      <a:gd name="f126" fmla="*/ f96 f120 1"/>
                      <a:gd name="f127" fmla="*/ f121 f3 1"/>
                      <a:gd name="f128" fmla="*/ f122 f3 1"/>
                      <a:gd name="f129" fmla="+- 10800 0 f123"/>
                      <a:gd name="f130" fmla="+- 10800 0 f124"/>
                      <a:gd name="f131" fmla="+- 10800 0 f125"/>
                      <a:gd name="f132" fmla="+- 10800 0 f126"/>
                      <a:gd name="f133" fmla="*/ f127 1 f9"/>
                      <a:gd name="f134" fmla="*/ f128 1 f9"/>
                      <a:gd name="f135" fmla="*/ f129 f16 1"/>
                      <a:gd name="f136" fmla="*/ f130 f17 1"/>
                      <a:gd name="f137" fmla="*/ f131 f16 1"/>
                      <a:gd name="f138" fmla="*/ f132 f17 1"/>
                      <a:gd name="f139" fmla="+- f133 0 f4"/>
                      <a:gd name="f140" fmla="+- f134 0 f4"/>
                      <a:gd name="f141" fmla="cos 1 f139"/>
                      <a:gd name="f142" fmla="sin 1 f139"/>
                      <a:gd name="f143" fmla="+- f140 0 f139"/>
                      <a:gd name="f144" fmla="+- 0 0 f141"/>
                      <a:gd name="f145" fmla="+- 0 0 f142"/>
                      <a:gd name="f146" fmla="+- f143 f2 0"/>
                      <a:gd name="f147" fmla="*/ f28 f144 1"/>
                      <a:gd name="f148" fmla="*/ f28 f145 1"/>
                      <a:gd name="f149" fmla="?: f143 f143 f146"/>
                      <a:gd name="f150" fmla="*/ f147 f147 1"/>
                      <a:gd name="f151" fmla="*/ f148 f148 1"/>
                      <a:gd name="f152" fmla="+- f150 f151 0"/>
                      <a:gd name="f153" fmla="sqrt f152"/>
                      <a:gd name="f154" fmla="*/ f32 1 f153"/>
                      <a:gd name="f155" fmla="*/ f144 f154 1"/>
                      <a:gd name="f156" fmla="*/ f145 f154 1"/>
                      <a:gd name="f157" fmla="+- f31 0 f155"/>
                      <a:gd name="f158" fmla="+- f31 0 f156"/>
                    </a:gdLst>
                    <a:ahLst>
                      <a:ahPolar gdRefAng="f0" minAng="f8" maxAng="f12">
                        <a:pos x="f135" y="f136"/>
                      </a:ahPolar>
                      <a:ahPolar gdRefAng="f1" minAng="f8" maxAng="f12">
                        <a:pos x="f137" y="f138"/>
                      </a:ahPolar>
                    </a:ahLst>
                    <a:cxnLst>
                      <a:cxn ang="3cd4">
                        <a:pos x="hc" y="t"/>
                      </a:cxn>
                      <a:cxn ang="0">
                        <a:pos x="r" y="vc"/>
                      </a:cxn>
                      <a:cxn ang="cd4">
                        <a:pos x="hc" y="b"/>
                      </a:cxn>
                      <a:cxn ang="cd2">
                        <a:pos x="l" y="vc"/>
                      </a:cxn>
                    </a:cxnLst>
                    <a:rect l="f24" t="f27" r="f25" b="f26"/>
                    <a:pathLst>
                      <a:path w="21600" h="21600" stroke="0">
                        <a:moveTo>
                          <a:pt x="f157" y="f158"/>
                        </a:moveTo>
                        <a:arcTo wR="f28" hR="f28" stAng="f139" swAng="f149"/>
                        <a:lnTo>
                          <a:pt x="f11" y="f11"/>
                        </a:lnTo>
                        <a:close/>
                      </a:path>
                      <a:path w="21600" h="21600" fill="none">
                        <a:moveTo>
                          <a:pt x="f157" y="f158"/>
                        </a:moveTo>
                        <a:arcTo wR="f28" hR="f28" stAng="f139" swAng="f149"/>
                      </a:path>
                    </a:pathLst>
                  </a:custGeom>
                  <a:no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grpSp>
            <p:grpSp>
              <p:nvGrpSpPr>
                <p:cNvPr id="24" name="Group 23"/>
                <p:cNvGrpSpPr/>
                <p:nvPr/>
              </p:nvGrpSpPr>
              <p:grpSpPr>
                <a:xfrm>
                  <a:off x="5655600" y="2057400"/>
                  <a:ext cx="1181160" cy="4044959"/>
                  <a:chOff x="5655600" y="2057400"/>
                  <a:chExt cx="1181160" cy="4044959"/>
                </a:xfrm>
              </p:grpSpPr>
              <p:sp>
                <p:nvSpPr>
                  <p:cNvPr id="25" name="Freeform 24"/>
                  <p:cNvSpPr/>
                  <p:nvPr/>
                </p:nvSpPr>
                <p:spPr>
                  <a:xfrm flipH="1">
                    <a:off x="5655600" y="2057400"/>
                    <a:ext cx="1181160" cy="4044959"/>
                  </a:xfrm>
                  <a:custGeom>
                    <a:avLst>
                      <a:gd name="f0" fmla="val 21600000"/>
                      <a:gd name="f1" fmla="val 5400000"/>
                    </a:avLst>
                    <a:gdLst>
                      <a:gd name="f2" fmla="val 21600000"/>
                      <a:gd name="f3" fmla="val 10800000"/>
                      <a:gd name="f4" fmla="val 5400000"/>
                      <a:gd name="f5" fmla="val 180"/>
                      <a:gd name="f6" fmla="val w"/>
                      <a:gd name="f7" fmla="val h"/>
                      <a:gd name="f8" fmla="val 0"/>
                      <a:gd name="f9" fmla="*/ 5419351 1 1725033"/>
                      <a:gd name="f10" fmla="*/ 10800 10800 1"/>
                      <a:gd name="f11" fmla="val 10800"/>
                      <a:gd name="f12" fmla="val 21599999"/>
                      <a:gd name="f13" fmla="min 0 21600"/>
                      <a:gd name="f14" fmla="max 0 21600"/>
                      <a:gd name="f15" fmla="*/ f9 1 2"/>
                      <a:gd name="f16" fmla="*/ f6 1 21600"/>
                      <a:gd name="f17" fmla="*/ f7 1 21600"/>
                      <a:gd name="f18" fmla="*/ f9 1 180"/>
                      <a:gd name="f19" fmla="pin 0 f0 21599999"/>
                      <a:gd name="f20" fmla="pin 0 f1 21599999"/>
                      <a:gd name="f21" fmla="+- f14 0 f13"/>
                      <a:gd name="f22" fmla="+- 0 0 f19"/>
                      <a:gd name="f23" fmla="+- 0 0 f20"/>
                      <a:gd name="f24" fmla="*/ 10799 f16 1"/>
                      <a:gd name="f25" fmla="*/ 21599 f16 1"/>
                      <a:gd name="f26" fmla="*/ 10799 f17 1"/>
                      <a:gd name="f27" fmla="*/ 0 f17 1"/>
                      <a:gd name="f28" fmla="*/ f21 1 2"/>
                      <a:gd name="f29" fmla="+- f22 f4 0"/>
                      <a:gd name="f30" fmla="+- f23 f4 0"/>
                      <a:gd name="f31" fmla="+- f13 f28 0"/>
                      <a:gd name="f32" fmla="*/ f28 f28 1"/>
                      <a:gd name="f33" fmla="*/ f29 f5 1"/>
                      <a:gd name="f34" fmla="*/ f30 f5 1"/>
                      <a:gd name="f35" fmla="*/ f33 1 f3"/>
                      <a:gd name="f36" fmla="*/ f34 1 f3"/>
                      <a:gd name="f37" fmla="+- 0 0 f35"/>
                      <a:gd name="f38" fmla="+- 0 0 f36"/>
                      <a:gd name="f39" fmla="val f37"/>
                      <a:gd name="f40" fmla="val f38"/>
                      <a:gd name="f41" fmla="*/ f39 f18 1"/>
                      <a:gd name="f42" fmla="*/ f40 f18 1"/>
                      <a:gd name="f43" fmla="*/ f39 f9 1"/>
                      <a:gd name="f44" fmla="*/ f40 f9 1"/>
                      <a:gd name="f45" fmla="+- 0 0 f41"/>
                      <a:gd name="f46" fmla="+- 0 0 f42"/>
                      <a:gd name="f47" fmla="*/ f43 1 f5"/>
                      <a:gd name="f48" fmla="*/ f44 1 f5"/>
                      <a:gd name="f49" fmla="*/ f45 f3 1"/>
                      <a:gd name="f50" fmla="*/ f46 f3 1"/>
                      <a:gd name="f51" fmla="+- 0 0 f47"/>
                      <a:gd name="f52" fmla="+- 0 0 f48"/>
                      <a:gd name="f53" fmla="*/ f49 1 f9"/>
                      <a:gd name="f54" fmla="*/ f50 1 f9"/>
                      <a:gd name="f55" fmla="+- f51 f9 0"/>
                      <a:gd name="f56" fmla="+- f52 f9 0"/>
                      <a:gd name="f57" fmla="+- f53 0 f4"/>
                      <a:gd name="f58" fmla="+- f54 0 f4"/>
                      <a:gd name="f59" fmla="+- f55 f15 0"/>
                      <a:gd name="f60" fmla="+- f56 f15 0"/>
                      <a:gd name="f61" fmla="cos 1 f57"/>
                      <a:gd name="f62" fmla="sin 1 f57"/>
                      <a:gd name="f63" fmla="cos 1 f58"/>
                      <a:gd name="f64" fmla="sin 1 f58"/>
                      <a:gd name="f65" fmla="+- 0 0 f59"/>
                      <a:gd name="f66" fmla="+- 0 0 f60"/>
                      <a:gd name="f67" fmla="+- 0 0 f61"/>
                      <a:gd name="f68" fmla="+- 0 0 f62"/>
                      <a:gd name="f69" fmla="+- 0 0 f63"/>
                      <a:gd name="f70" fmla="+- 0 0 f64"/>
                      <a:gd name="f71" fmla="*/ f65 f3 1"/>
                      <a:gd name="f72" fmla="*/ f66 f3 1"/>
                      <a:gd name="f73" fmla="*/ 10800 f67 1"/>
                      <a:gd name="f74" fmla="*/ 10800 f68 1"/>
                      <a:gd name="f75" fmla="*/ 10800 f69 1"/>
                      <a:gd name="f76" fmla="*/ 10800 f70 1"/>
                      <a:gd name="f77" fmla="*/ f71 1 f9"/>
                      <a:gd name="f78" fmla="*/ f72 1 f9"/>
                      <a:gd name="f79" fmla="+- f73 10800 0"/>
                      <a:gd name="f80" fmla="+- f74 10800 0"/>
                      <a:gd name="f81" fmla="+- f75 10800 0"/>
                      <a:gd name="f82" fmla="+- f76 10800 0"/>
                      <a:gd name="f83" fmla="+- f77 0 f4"/>
                      <a:gd name="f84" fmla="+- f78 0 f4"/>
                      <a:gd name="f85" fmla="cos 1 f83"/>
                      <a:gd name="f86" fmla="sin 1 f83"/>
                      <a:gd name="f87" fmla="cos 1 f84"/>
                      <a:gd name="f88" fmla="sin 1 f84"/>
                      <a:gd name="f89" fmla="+- f80 0 f31"/>
                      <a:gd name="f90" fmla="+- f79 0 f31"/>
                      <a:gd name="f91" fmla="+- f82 0 f31"/>
                      <a:gd name="f92" fmla="+- f81 0 f31"/>
                      <a:gd name="f93" fmla="+- 0 0 f85"/>
                      <a:gd name="f94" fmla="+- 0 0 f86"/>
                      <a:gd name="f95" fmla="+- 0 0 f87"/>
                      <a:gd name="f96" fmla="+- 0 0 f88"/>
                      <a:gd name="f97" fmla="at2 f89 f90"/>
                      <a:gd name="f98" fmla="at2 f91 f92"/>
                      <a:gd name="f99" fmla="*/ 10800 f93 1"/>
                      <a:gd name="f100" fmla="*/ 10800 f94 1"/>
                      <a:gd name="f101" fmla="*/ 10800 f95 1"/>
                      <a:gd name="f102" fmla="*/ 10800 f96 1"/>
                      <a:gd name="f103" fmla="+- f97 f4 0"/>
                      <a:gd name="f104" fmla="+- f98 f4 0"/>
                      <a:gd name="f105" fmla="*/ f99 f99 1"/>
                      <a:gd name="f106" fmla="*/ f100 f100 1"/>
                      <a:gd name="f107" fmla="*/ f101 f101 1"/>
                      <a:gd name="f108" fmla="*/ f102 f102 1"/>
                      <a:gd name="f109" fmla="*/ f103 f9 1"/>
                      <a:gd name="f110" fmla="*/ f104 f9 1"/>
                      <a:gd name="f111" fmla="+- f105 f106 0"/>
                      <a:gd name="f112" fmla="+- f107 f108 0"/>
                      <a:gd name="f113" fmla="*/ f109 1 f3"/>
                      <a:gd name="f114" fmla="*/ f110 1 f3"/>
                      <a:gd name="f115" fmla="sqrt f111"/>
                      <a:gd name="f116" fmla="sqrt f112"/>
                      <a:gd name="f117" fmla="+- 0 0 f113"/>
                      <a:gd name="f118" fmla="+- 0 0 f114"/>
                      <a:gd name="f119" fmla="*/ f10 1 f115"/>
                      <a:gd name="f120" fmla="*/ f10 1 f116"/>
                      <a:gd name="f121" fmla="+- 0 0 f117"/>
                      <a:gd name="f122" fmla="+- 0 0 f118"/>
                      <a:gd name="f123" fmla="*/ f93 f119 1"/>
                      <a:gd name="f124" fmla="*/ f94 f119 1"/>
                      <a:gd name="f125" fmla="*/ f95 f120 1"/>
                      <a:gd name="f126" fmla="*/ f96 f120 1"/>
                      <a:gd name="f127" fmla="*/ f121 f3 1"/>
                      <a:gd name="f128" fmla="*/ f122 f3 1"/>
                      <a:gd name="f129" fmla="+- 10800 0 f123"/>
                      <a:gd name="f130" fmla="+- 10800 0 f124"/>
                      <a:gd name="f131" fmla="+- 10800 0 f125"/>
                      <a:gd name="f132" fmla="+- 10800 0 f126"/>
                      <a:gd name="f133" fmla="*/ f127 1 f9"/>
                      <a:gd name="f134" fmla="*/ f128 1 f9"/>
                      <a:gd name="f135" fmla="*/ f129 f16 1"/>
                      <a:gd name="f136" fmla="*/ f130 f17 1"/>
                      <a:gd name="f137" fmla="*/ f131 f16 1"/>
                      <a:gd name="f138" fmla="*/ f132 f17 1"/>
                      <a:gd name="f139" fmla="+- f133 0 f4"/>
                      <a:gd name="f140" fmla="+- f134 0 f4"/>
                      <a:gd name="f141" fmla="cos 1 f139"/>
                      <a:gd name="f142" fmla="sin 1 f139"/>
                      <a:gd name="f143" fmla="+- f140 0 f139"/>
                      <a:gd name="f144" fmla="+- 0 0 f141"/>
                      <a:gd name="f145" fmla="+- 0 0 f142"/>
                      <a:gd name="f146" fmla="+- f143 f2 0"/>
                      <a:gd name="f147" fmla="*/ f28 f144 1"/>
                      <a:gd name="f148" fmla="*/ f28 f145 1"/>
                      <a:gd name="f149" fmla="?: f143 f143 f146"/>
                      <a:gd name="f150" fmla="*/ f147 f147 1"/>
                      <a:gd name="f151" fmla="*/ f148 f148 1"/>
                      <a:gd name="f152" fmla="+- f150 f151 0"/>
                      <a:gd name="f153" fmla="sqrt f152"/>
                      <a:gd name="f154" fmla="*/ f32 1 f153"/>
                      <a:gd name="f155" fmla="*/ f144 f154 1"/>
                      <a:gd name="f156" fmla="*/ f145 f154 1"/>
                      <a:gd name="f157" fmla="+- f31 0 f155"/>
                      <a:gd name="f158" fmla="+- f31 0 f156"/>
                    </a:gdLst>
                    <a:ahLst>
                      <a:ahPolar gdRefAng="f0" minAng="f8" maxAng="f12">
                        <a:pos x="f135" y="f136"/>
                      </a:ahPolar>
                      <a:ahPolar gdRefAng="f1" minAng="f8" maxAng="f12">
                        <a:pos x="f137" y="f138"/>
                      </a:ahPolar>
                    </a:ahLst>
                    <a:cxnLst>
                      <a:cxn ang="3cd4">
                        <a:pos x="hc" y="t"/>
                      </a:cxn>
                      <a:cxn ang="0">
                        <a:pos x="r" y="vc"/>
                      </a:cxn>
                      <a:cxn ang="cd4">
                        <a:pos x="hc" y="b"/>
                      </a:cxn>
                      <a:cxn ang="cd2">
                        <a:pos x="l" y="vc"/>
                      </a:cxn>
                    </a:cxnLst>
                    <a:rect l="f24" t="f27" r="f25" b="f26"/>
                    <a:pathLst>
                      <a:path w="21600" h="21600" stroke="0">
                        <a:moveTo>
                          <a:pt x="f157" y="f158"/>
                        </a:moveTo>
                        <a:arcTo wR="f28" hR="f28" stAng="f139" swAng="f149"/>
                        <a:lnTo>
                          <a:pt x="f11" y="f11"/>
                        </a:lnTo>
                        <a:close/>
                      </a:path>
                      <a:path w="21600" h="21600" fill="none">
                        <a:moveTo>
                          <a:pt x="f157" y="f158"/>
                        </a:moveTo>
                        <a:arcTo wR="f28" hR="f28" stAng="f139" swAng="f149"/>
                      </a:path>
                    </a:pathLst>
                  </a:custGeom>
                  <a:no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26" name="Freeform 25"/>
                  <p:cNvSpPr/>
                  <p:nvPr/>
                </p:nvSpPr>
                <p:spPr>
                  <a:xfrm flipH="1" flipV="1">
                    <a:off x="5655600" y="2141640"/>
                    <a:ext cx="1181160" cy="3876479"/>
                  </a:xfrm>
                  <a:custGeom>
                    <a:avLst>
                      <a:gd name="f0" fmla="val 21600000"/>
                      <a:gd name="f1" fmla="val 5400000"/>
                    </a:avLst>
                    <a:gdLst>
                      <a:gd name="f2" fmla="val 21600000"/>
                      <a:gd name="f3" fmla="val 10800000"/>
                      <a:gd name="f4" fmla="val 5400000"/>
                      <a:gd name="f5" fmla="val 180"/>
                      <a:gd name="f6" fmla="val w"/>
                      <a:gd name="f7" fmla="val h"/>
                      <a:gd name="f8" fmla="val 0"/>
                      <a:gd name="f9" fmla="*/ 5419351 1 1725033"/>
                      <a:gd name="f10" fmla="*/ 10800 10800 1"/>
                      <a:gd name="f11" fmla="val 10800"/>
                      <a:gd name="f12" fmla="val 21599999"/>
                      <a:gd name="f13" fmla="min 0 21600"/>
                      <a:gd name="f14" fmla="max 0 21600"/>
                      <a:gd name="f15" fmla="*/ f9 1 2"/>
                      <a:gd name="f16" fmla="*/ f6 1 21600"/>
                      <a:gd name="f17" fmla="*/ f7 1 21600"/>
                      <a:gd name="f18" fmla="*/ f9 1 180"/>
                      <a:gd name="f19" fmla="pin 0 f0 21599999"/>
                      <a:gd name="f20" fmla="pin 0 f1 21599999"/>
                      <a:gd name="f21" fmla="+- f14 0 f13"/>
                      <a:gd name="f22" fmla="+- 0 0 f19"/>
                      <a:gd name="f23" fmla="+- 0 0 f20"/>
                      <a:gd name="f24" fmla="*/ 10799 f16 1"/>
                      <a:gd name="f25" fmla="*/ 21599 f16 1"/>
                      <a:gd name="f26" fmla="*/ 10799 f17 1"/>
                      <a:gd name="f27" fmla="*/ 0 f17 1"/>
                      <a:gd name="f28" fmla="*/ f21 1 2"/>
                      <a:gd name="f29" fmla="+- f22 f4 0"/>
                      <a:gd name="f30" fmla="+- f23 f4 0"/>
                      <a:gd name="f31" fmla="+- f13 f28 0"/>
                      <a:gd name="f32" fmla="*/ f28 f28 1"/>
                      <a:gd name="f33" fmla="*/ f29 f5 1"/>
                      <a:gd name="f34" fmla="*/ f30 f5 1"/>
                      <a:gd name="f35" fmla="*/ f33 1 f3"/>
                      <a:gd name="f36" fmla="*/ f34 1 f3"/>
                      <a:gd name="f37" fmla="+- 0 0 f35"/>
                      <a:gd name="f38" fmla="+- 0 0 f36"/>
                      <a:gd name="f39" fmla="val f37"/>
                      <a:gd name="f40" fmla="val f38"/>
                      <a:gd name="f41" fmla="*/ f39 f18 1"/>
                      <a:gd name="f42" fmla="*/ f40 f18 1"/>
                      <a:gd name="f43" fmla="*/ f39 f9 1"/>
                      <a:gd name="f44" fmla="*/ f40 f9 1"/>
                      <a:gd name="f45" fmla="+- 0 0 f41"/>
                      <a:gd name="f46" fmla="+- 0 0 f42"/>
                      <a:gd name="f47" fmla="*/ f43 1 f5"/>
                      <a:gd name="f48" fmla="*/ f44 1 f5"/>
                      <a:gd name="f49" fmla="*/ f45 f3 1"/>
                      <a:gd name="f50" fmla="*/ f46 f3 1"/>
                      <a:gd name="f51" fmla="+- 0 0 f47"/>
                      <a:gd name="f52" fmla="+- 0 0 f48"/>
                      <a:gd name="f53" fmla="*/ f49 1 f9"/>
                      <a:gd name="f54" fmla="*/ f50 1 f9"/>
                      <a:gd name="f55" fmla="+- f51 f9 0"/>
                      <a:gd name="f56" fmla="+- f52 f9 0"/>
                      <a:gd name="f57" fmla="+- f53 0 f4"/>
                      <a:gd name="f58" fmla="+- f54 0 f4"/>
                      <a:gd name="f59" fmla="+- f55 f15 0"/>
                      <a:gd name="f60" fmla="+- f56 f15 0"/>
                      <a:gd name="f61" fmla="cos 1 f57"/>
                      <a:gd name="f62" fmla="sin 1 f57"/>
                      <a:gd name="f63" fmla="cos 1 f58"/>
                      <a:gd name="f64" fmla="sin 1 f58"/>
                      <a:gd name="f65" fmla="+- 0 0 f59"/>
                      <a:gd name="f66" fmla="+- 0 0 f60"/>
                      <a:gd name="f67" fmla="+- 0 0 f61"/>
                      <a:gd name="f68" fmla="+- 0 0 f62"/>
                      <a:gd name="f69" fmla="+- 0 0 f63"/>
                      <a:gd name="f70" fmla="+- 0 0 f64"/>
                      <a:gd name="f71" fmla="*/ f65 f3 1"/>
                      <a:gd name="f72" fmla="*/ f66 f3 1"/>
                      <a:gd name="f73" fmla="*/ 10800 f67 1"/>
                      <a:gd name="f74" fmla="*/ 10800 f68 1"/>
                      <a:gd name="f75" fmla="*/ 10800 f69 1"/>
                      <a:gd name="f76" fmla="*/ 10800 f70 1"/>
                      <a:gd name="f77" fmla="*/ f71 1 f9"/>
                      <a:gd name="f78" fmla="*/ f72 1 f9"/>
                      <a:gd name="f79" fmla="+- f73 10800 0"/>
                      <a:gd name="f80" fmla="+- f74 10800 0"/>
                      <a:gd name="f81" fmla="+- f75 10800 0"/>
                      <a:gd name="f82" fmla="+- f76 10800 0"/>
                      <a:gd name="f83" fmla="+- f77 0 f4"/>
                      <a:gd name="f84" fmla="+- f78 0 f4"/>
                      <a:gd name="f85" fmla="cos 1 f83"/>
                      <a:gd name="f86" fmla="sin 1 f83"/>
                      <a:gd name="f87" fmla="cos 1 f84"/>
                      <a:gd name="f88" fmla="sin 1 f84"/>
                      <a:gd name="f89" fmla="+- f80 0 f31"/>
                      <a:gd name="f90" fmla="+- f79 0 f31"/>
                      <a:gd name="f91" fmla="+- f82 0 f31"/>
                      <a:gd name="f92" fmla="+- f81 0 f31"/>
                      <a:gd name="f93" fmla="+- 0 0 f85"/>
                      <a:gd name="f94" fmla="+- 0 0 f86"/>
                      <a:gd name="f95" fmla="+- 0 0 f87"/>
                      <a:gd name="f96" fmla="+- 0 0 f88"/>
                      <a:gd name="f97" fmla="at2 f89 f90"/>
                      <a:gd name="f98" fmla="at2 f91 f92"/>
                      <a:gd name="f99" fmla="*/ 10800 f93 1"/>
                      <a:gd name="f100" fmla="*/ 10800 f94 1"/>
                      <a:gd name="f101" fmla="*/ 10800 f95 1"/>
                      <a:gd name="f102" fmla="*/ 10800 f96 1"/>
                      <a:gd name="f103" fmla="+- f97 f4 0"/>
                      <a:gd name="f104" fmla="+- f98 f4 0"/>
                      <a:gd name="f105" fmla="*/ f99 f99 1"/>
                      <a:gd name="f106" fmla="*/ f100 f100 1"/>
                      <a:gd name="f107" fmla="*/ f101 f101 1"/>
                      <a:gd name="f108" fmla="*/ f102 f102 1"/>
                      <a:gd name="f109" fmla="*/ f103 f9 1"/>
                      <a:gd name="f110" fmla="*/ f104 f9 1"/>
                      <a:gd name="f111" fmla="+- f105 f106 0"/>
                      <a:gd name="f112" fmla="+- f107 f108 0"/>
                      <a:gd name="f113" fmla="*/ f109 1 f3"/>
                      <a:gd name="f114" fmla="*/ f110 1 f3"/>
                      <a:gd name="f115" fmla="sqrt f111"/>
                      <a:gd name="f116" fmla="sqrt f112"/>
                      <a:gd name="f117" fmla="+- 0 0 f113"/>
                      <a:gd name="f118" fmla="+- 0 0 f114"/>
                      <a:gd name="f119" fmla="*/ f10 1 f115"/>
                      <a:gd name="f120" fmla="*/ f10 1 f116"/>
                      <a:gd name="f121" fmla="+- 0 0 f117"/>
                      <a:gd name="f122" fmla="+- 0 0 f118"/>
                      <a:gd name="f123" fmla="*/ f93 f119 1"/>
                      <a:gd name="f124" fmla="*/ f94 f119 1"/>
                      <a:gd name="f125" fmla="*/ f95 f120 1"/>
                      <a:gd name="f126" fmla="*/ f96 f120 1"/>
                      <a:gd name="f127" fmla="*/ f121 f3 1"/>
                      <a:gd name="f128" fmla="*/ f122 f3 1"/>
                      <a:gd name="f129" fmla="+- 10800 0 f123"/>
                      <a:gd name="f130" fmla="+- 10800 0 f124"/>
                      <a:gd name="f131" fmla="+- 10800 0 f125"/>
                      <a:gd name="f132" fmla="+- 10800 0 f126"/>
                      <a:gd name="f133" fmla="*/ f127 1 f9"/>
                      <a:gd name="f134" fmla="*/ f128 1 f9"/>
                      <a:gd name="f135" fmla="*/ f129 f16 1"/>
                      <a:gd name="f136" fmla="*/ f130 f17 1"/>
                      <a:gd name="f137" fmla="*/ f131 f16 1"/>
                      <a:gd name="f138" fmla="*/ f132 f17 1"/>
                      <a:gd name="f139" fmla="+- f133 0 f4"/>
                      <a:gd name="f140" fmla="+- f134 0 f4"/>
                      <a:gd name="f141" fmla="cos 1 f139"/>
                      <a:gd name="f142" fmla="sin 1 f139"/>
                      <a:gd name="f143" fmla="+- f140 0 f139"/>
                      <a:gd name="f144" fmla="+- 0 0 f141"/>
                      <a:gd name="f145" fmla="+- 0 0 f142"/>
                      <a:gd name="f146" fmla="+- f143 f2 0"/>
                      <a:gd name="f147" fmla="*/ f28 f144 1"/>
                      <a:gd name="f148" fmla="*/ f28 f145 1"/>
                      <a:gd name="f149" fmla="?: f143 f143 f146"/>
                      <a:gd name="f150" fmla="*/ f147 f147 1"/>
                      <a:gd name="f151" fmla="*/ f148 f148 1"/>
                      <a:gd name="f152" fmla="+- f150 f151 0"/>
                      <a:gd name="f153" fmla="sqrt f152"/>
                      <a:gd name="f154" fmla="*/ f32 1 f153"/>
                      <a:gd name="f155" fmla="*/ f144 f154 1"/>
                      <a:gd name="f156" fmla="*/ f145 f154 1"/>
                      <a:gd name="f157" fmla="+- f31 0 f155"/>
                      <a:gd name="f158" fmla="+- f31 0 f156"/>
                    </a:gdLst>
                    <a:ahLst>
                      <a:ahPolar gdRefAng="f0" minAng="f8" maxAng="f12">
                        <a:pos x="f135" y="f136"/>
                      </a:ahPolar>
                      <a:ahPolar gdRefAng="f1" minAng="f8" maxAng="f12">
                        <a:pos x="f137" y="f138"/>
                      </a:ahPolar>
                    </a:ahLst>
                    <a:cxnLst>
                      <a:cxn ang="3cd4">
                        <a:pos x="hc" y="t"/>
                      </a:cxn>
                      <a:cxn ang="0">
                        <a:pos x="r" y="vc"/>
                      </a:cxn>
                      <a:cxn ang="cd4">
                        <a:pos x="hc" y="b"/>
                      </a:cxn>
                      <a:cxn ang="cd2">
                        <a:pos x="l" y="vc"/>
                      </a:cxn>
                    </a:cxnLst>
                    <a:rect l="f24" t="f27" r="f25" b="f26"/>
                    <a:pathLst>
                      <a:path w="21600" h="21600" stroke="0">
                        <a:moveTo>
                          <a:pt x="f157" y="f158"/>
                        </a:moveTo>
                        <a:arcTo wR="f28" hR="f28" stAng="f139" swAng="f149"/>
                        <a:lnTo>
                          <a:pt x="f11" y="f11"/>
                        </a:lnTo>
                        <a:close/>
                      </a:path>
                      <a:path w="21600" h="21600" fill="none">
                        <a:moveTo>
                          <a:pt x="f157" y="f158"/>
                        </a:moveTo>
                        <a:arcTo wR="f28" hR="f28" stAng="f139" swAng="f149"/>
                      </a:path>
                    </a:pathLst>
                  </a:custGeom>
                  <a:no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grpSp>
          </p:grpSp>
          <p:grpSp>
            <p:nvGrpSpPr>
              <p:cNvPr id="27" name="Group 26"/>
              <p:cNvGrpSpPr/>
              <p:nvPr/>
            </p:nvGrpSpPr>
            <p:grpSpPr>
              <a:xfrm>
                <a:off x="5165640" y="2057400"/>
                <a:ext cx="2162160" cy="4044959"/>
                <a:chOff x="5165640" y="2057400"/>
                <a:chExt cx="2162160" cy="4044959"/>
              </a:xfrm>
            </p:grpSpPr>
            <p:grpSp>
              <p:nvGrpSpPr>
                <p:cNvPr id="28" name="Group 27"/>
                <p:cNvGrpSpPr/>
                <p:nvPr/>
              </p:nvGrpSpPr>
              <p:grpSpPr>
                <a:xfrm>
                  <a:off x="5165640" y="2057400"/>
                  <a:ext cx="2162160" cy="4044959"/>
                  <a:chOff x="5165640" y="2057400"/>
                  <a:chExt cx="2162160" cy="4044959"/>
                </a:xfrm>
              </p:grpSpPr>
              <p:sp>
                <p:nvSpPr>
                  <p:cNvPr id="29" name="Freeform 28"/>
                  <p:cNvSpPr/>
                  <p:nvPr/>
                </p:nvSpPr>
                <p:spPr>
                  <a:xfrm>
                    <a:off x="5165640" y="2057400"/>
                    <a:ext cx="2162160" cy="4044959"/>
                  </a:xfrm>
                  <a:custGeom>
                    <a:avLst>
                      <a:gd name="f0" fmla="val 21600000"/>
                      <a:gd name="f1" fmla="val 5400000"/>
                    </a:avLst>
                    <a:gdLst>
                      <a:gd name="f2" fmla="val 21600000"/>
                      <a:gd name="f3" fmla="val 10800000"/>
                      <a:gd name="f4" fmla="val 5400000"/>
                      <a:gd name="f5" fmla="val 180"/>
                      <a:gd name="f6" fmla="val w"/>
                      <a:gd name="f7" fmla="val h"/>
                      <a:gd name="f8" fmla="val 0"/>
                      <a:gd name="f9" fmla="*/ 5419351 1 1725033"/>
                      <a:gd name="f10" fmla="*/ 10800 10800 1"/>
                      <a:gd name="f11" fmla="val 10800"/>
                      <a:gd name="f12" fmla="val 21599999"/>
                      <a:gd name="f13" fmla="min 0 21600"/>
                      <a:gd name="f14" fmla="max 0 21600"/>
                      <a:gd name="f15" fmla="*/ f9 1 2"/>
                      <a:gd name="f16" fmla="*/ f6 1 21600"/>
                      <a:gd name="f17" fmla="*/ f7 1 21600"/>
                      <a:gd name="f18" fmla="*/ f9 1 180"/>
                      <a:gd name="f19" fmla="pin 0 f0 21599999"/>
                      <a:gd name="f20" fmla="pin 0 f1 21599999"/>
                      <a:gd name="f21" fmla="+- f14 0 f13"/>
                      <a:gd name="f22" fmla="+- 0 0 f19"/>
                      <a:gd name="f23" fmla="+- 0 0 f20"/>
                      <a:gd name="f24" fmla="*/ 10799 f16 1"/>
                      <a:gd name="f25" fmla="*/ 21599 f16 1"/>
                      <a:gd name="f26" fmla="*/ 10799 f17 1"/>
                      <a:gd name="f27" fmla="*/ 0 f17 1"/>
                      <a:gd name="f28" fmla="*/ f21 1 2"/>
                      <a:gd name="f29" fmla="+- f22 f4 0"/>
                      <a:gd name="f30" fmla="+- f23 f4 0"/>
                      <a:gd name="f31" fmla="+- f13 f28 0"/>
                      <a:gd name="f32" fmla="*/ f28 f28 1"/>
                      <a:gd name="f33" fmla="*/ f29 f5 1"/>
                      <a:gd name="f34" fmla="*/ f30 f5 1"/>
                      <a:gd name="f35" fmla="*/ f33 1 f3"/>
                      <a:gd name="f36" fmla="*/ f34 1 f3"/>
                      <a:gd name="f37" fmla="+- 0 0 f35"/>
                      <a:gd name="f38" fmla="+- 0 0 f36"/>
                      <a:gd name="f39" fmla="val f37"/>
                      <a:gd name="f40" fmla="val f38"/>
                      <a:gd name="f41" fmla="*/ f39 f18 1"/>
                      <a:gd name="f42" fmla="*/ f40 f18 1"/>
                      <a:gd name="f43" fmla="*/ f39 f9 1"/>
                      <a:gd name="f44" fmla="*/ f40 f9 1"/>
                      <a:gd name="f45" fmla="+- 0 0 f41"/>
                      <a:gd name="f46" fmla="+- 0 0 f42"/>
                      <a:gd name="f47" fmla="*/ f43 1 f5"/>
                      <a:gd name="f48" fmla="*/ f44 1 f5"/>
                      <a:gd name="f49" fmla="*/ f45 f3 1"/>
                      <a:gd name="f50" fmla="*/ f46 f3 1"/>
                      <a:gd name="f51" fmla="+- 0 0 f47"/>
                      <a:gd name="f52" fmla="+- 0 0 f48"/>
                      <a:gd name="f53" fmla="*/ f49 1 f9"/>
                      <a:gd name="f54" fmla="*/ f50 1 f9"/>
                      <a:gd name="f55" fmla="+- f51 f9 0"/>
                      <a:gd name="f56" fmla="+- f52 f9 0"/>
                      <a:gd name="f57" fmla="+- f53 0 f4"/>
                      <a:gd name="f58" fmla="+- f54 0 f4"/>
                      <a:gd name="f59" fmla="+- f55 f15 0"/>
                      <a:gd name="f60" fmla="+- f56 f15 0"/>
                      <a:gd name="f61" fmla="cos 1 f57"/>
                      <a:gd name="f62" fmla="sin 1 f57"/>
                      <a:gd name="f63" fmla="cos 1 f58"/>
                      <a:gd name="f64" fmla="sin 1 f58"/>
                      <a:gd name="f65" fmla="+- 0 0 f59"/>
                      <a:gd name="f66" fmla="+- 0 0 f60"/>
                      <a:gd name="f67" fmla="+- 0 0 f61"/>
                      <a:gd name="f68" fmla="+- 0 0 f62"/>
                      <a:gd name="f69" fmla="+- 0 0 f63"/>
                      <a:gd name="f70" fmla="+- 0 0 f64"/>
                      <a:gd name="f71" fmla="*/ f65 f3 1"/>
                      <a:gd name="f72" fmla="*/ f66 f3 1"/>
                      <a:gd name="f73" fmla="*/ 10800 f67 1"/>
                      <a:gd name="f74" fmla="*/ 10800 f68 1"/>
                      <a:gd name="f75" fmla="*/ 10800 f69 1"/>
                      <a:gd name="f76" fmla="*/ 10800 f70 1"/>
                      <a:gd name="f77" fmla="*/ f71 1 f9"/>
                      <a:gd name="f78" fmla="*/ f72 1 f9"/>
                      <a:gd name="f79" fmla="+- f73 10800 0"/>
                      <a:gd name="f80" fmla="+- f74 10800 0"/>
                      <a:gd name="f81" fmla="+- f75 10800 0"/>
                      <a:gd name="f82" fmla="+- f76 10800 0"/>
                      <a:gd name="f83" fmla="+- f77 0 f4"/>
                      <a:gd name="f84" fmla="+- f78 0 f4"/>
                      <a:gd name="f85" fmla="cos 1 f83"/>
                      <a:gd name="f86" fmla="sin 1 f83"/>
                      <a:gd name="f87" fmla="cos 1 f84"/>
                      <a:gd name="f88" fmla="sin 1 f84"/>
                      <a:gd name="f89" fmla="+- f80 0 f31"/>
                      <a:gd name="f90" fmla="+- f79 0 f31"/>
                      <a:gd name="f91" fmla="+- f82 0 f31"/>
                      <a:gd name="f92" fmla="+- f81 0 f31"/>
                      <a:gd name="f93" fmla="+- 0 0 f85"/>
                      <a:gd name="f94" fmla="+- 0 0 f86"/>
                      <a:gd name="f95" fmla="+- 0 0 f87"/>
                      <a:gd name="f96" fmla="+- 0 0 f88"/>
                      <a:gd name="f97" fmla="at2 f89 f90"/>
                      <a:gd name="f98" fmla="at2 f91 f92"/>
                      <a:gd name="f99" fmla="*/ 10800 f93 1"/>
                      <a:gd name="f100" fmla="*/ 10800 f94 1"/>
                      <a:gd name="f101" fmla="*/ 10800 f95 1"/>
                      <a:gd name="f102" fmla="*/ 10800 f96 1"/>
                      <a:gd name="f103" fmla="+- f97 f4 0"/>
                      <a:gd name="f104" fmla="+- f98 f4 0"/>
                      <a:gd name="f105" fmla="*/ f99 f99 1"/>
                      <a:gd name="f106" fmla="*/ f100 f100 1"/>
                      <a:gd name="f107" fmla="*/ f101 f101 1"/>
                      <a:gd name="f108" fmla="*/ f102 f102 1"/>
                      <a:gd name="f109" fmla="*/ f103 f9 1"/>
                      <a:gd name="f110" fmla="*/ f104 f9 1"/>
                      <a:gd name="f111" fmla="+- f105 f106 0"/>
                      <a:gd name="f112" fmla="+- f107 f108 0"/>
                      <a:gd name="f113" fmla="*/ f109 1 f3"/>
                      <a:gd name="f114" fmla="*/ f110 1 f3"/>
                      <a:gd name="f115" fmla="sqrt f111"/>
                      <a:gd name="f116" fmla="sqrt f112"/>
                      <a:gd name="f117" fmla="+- 0 0 f113"/>
                      <a:gd name="f118" fmla="+- 0 0 f114"/>
                      <a:gd name="f119" fmla="*/ f10 1 f115"/>
                      <a:gd name="f120" fmla="*/ f10 1 f116"/>
                      <a:gd name="f121" fmla="+- 0 0 f117"/>
                      <a:gd name="f122" fmla="+- 0 0 f118"/>
                      <a:gd name="f123" fmla="*/ f93 f119 1"/>
                      <a:gd name="f124" fmla="*/ f94 f119 1"/>
                      <a:gd name="f125" fmla="*/ f95 f120 1"/>
                      <a:gd name="f126" fmla="*/ f96 f120 1"/>
                      <a:gd name="f127" fmla="*/ f121 f3 1"/>
                      <a:gd name="f128" fmla="*/ f122 f3 1"/>
                      <a:gd name="f129" fmla="+- 10800 0 f123"/>
                      <a:gd name="f130" fmla="+- 10800 0 f124"/>
                      <a:gd name="f131" fmla="+- 10800 0 f125"/>
                      <a:gd name="f132" fmla="+- 10800 0 f126"/>
                      <a:gd name="f133" fmla="*/ f127 1 f9"/>
                      <a:gd name="f134" fmla="*/ f128 1 f9"/>
                      <a:gd name="f135" fmla="*/ f129 f16 1"/>
                      <a:gd name="f136" fmla="*/ f130 f17 1"/>
                      <a:gd name="f137" fmla="*/ f131 f16 1"/>
                      <a:gd name="f138" fmla="*/ f132 f17 1"/>
                      <a:gd name="f139" fmla="+- f133 0 f4"/>
                      <a:gd name="f140" fmla="+- f134 0 f4"/>
                      <a:gd name="f141" fmla="cos 1 f139"/>
                      <a:gd name="f142" fmla="sin 1 f139"/>
                      <a:gd name="f143" fmla="+- f140 0 f139"/>
                      <a:gd name="f144" fmla="+- 0 0 f141"/>
                      <a:gd name="f145" fmla="+- 0 0 f142"/>
                      <a:gd name="f146" fmla="+- f143 f2 0"/>
                      <a:gd name="f147" fmla="*/ f28 f144 1"/>
                      <a:gd name="f148" fmla="*/ f28 f145 1"/>
                      <a:gd name="f149" fmla="?: f143 f143 f146"/>
                      <a:gd name="f150" fmla="*/ f147 f147 1"/>
                      <a:gd name="f151" fmla="*/ f148 f148 1"/>
                      <a:gd name="f152" fmla="+- f150 f151 0"/>
                      <a:gd name="f153" fmla="sqrt f152"/>
                      <a:gd name="f154" fmla="*/ f32 1 f153"/>
                      <a:gd name="f155" fmla="*/ f144 f154 1"/>
                      <a:gd name="f156" fmla="*/ f145 f154 1"/>
                      <a:gd name="f157" fmla="+- f31 0 f155"/>
                      <a:gd name="f158" fmla="+- f31 0 f156"/>
                    </a:gdLst>
                    <a:ahLst>
                      <a:ahPolar gdRefAng="f0" minAng="f8" maxAng="f12">
                        <a:pos x="f135" y="f136"/>
                      </a:ahPolar>
                      <a:ahPolar gdRefAng="f1" minAng="f8" maxAng="f12">
                        <a:pos x="f137" y="f138"/>
                      </a:ahPolar>
                    </a:ahLst>
                    <a:cxnLst>
                      <a:cxn ang="3cd4">
                        <a:pos x="hc" y="t"/>
                      </a:cxn>
                      <a:cxn ang="0">
                        <a:pos x="r" y="vc"/>
                      </a:cxn>
                      <a:cxn ang="cd4">
                        <a:pos x="hc" y="b"/>
                      </a:cxn>
                      <a:cxn ang="cd2">
                        <a:pos x="l" y="vc"/>
                      </a:cxn>
                    </a:cxnLst>
                    <a:rect l="f24" t="f27" r="f25" b="f26"/>
                    <a:pathLst>
                      <a:path w="21600" h="21600" stroke="0">
                        <a:moveTo>
                          <a:pt x="f157" y="f158"/>
                        </a:moveTo>
                        <a:arcTo wR="f28" hR="f28" stAng="f139" swAng="f149"/>
                        <a:lnTo>
                          <a:pt x="f11" y="f11"/>
                        </a:lnTo>
                        <a:close/>
                      </a:path>
                      <a:path w="21600" h="21600" fill="none">
                        <a:moveTo>
                          <a:pt x="f157" y="f158"/>
                        </a:moveTo>
                        <a:arcTo wR="f28" hR="f28" stAng="f139" swAng="f149"/>
                      </a:path>
                    </a:pathLst>
                  </a:custGeom>
                  <a:no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30" name="Freeform 29"/>
                  <p:cNvSpPr/>
                  <p:nvPr/>
                </p:nvSpPr>
                <p:spPr>
                  <a:xfrm flipV="1">
                    <a:off x="5165640" y="2141640"/>
                    <a:ext cx="2162160" cy="3876479"/>
                  </a:xfrm>
                  <a:custGeom>
                    <a:avLst>
                      <a:gd name="f0" fmla="val 21600000"/>
                      <a:gd name="f1" fmla="val 5400000"/>
                    </a:avLst>
                    <a:gdLst>
                      <a:gd name="f2" fmla="val 21600000"/>
                      <a:gd name="f3" fmla="val 10800000"/>
                      <a:gd name="f4" fmla="val 5400000"/>
                      <a:gd name="f5" fmla="val 180"/>
                      <a:gd name="f6" fmla="val w"/>
                      <a:gd name="f7" fmla="val h"/>
                      <a:gd name="f8" fmla="val 0"/>
                      <a:gd name="f9" fmla="*/ 5419351 1 1725033"/>
                      <a:gd name="f10" fmla="*/ 10800 10800 1"/>
                      <a:gd name="f11" fmla="val 10800"/>
                      <a:gd name="f12" fmla="val 21599999"/>
                      <a:gd name="f13" fmla="min 0 21600"/>
                      <a:gd name="f14" fmla="max 0 21600"/>
                      <a:gd name="f15" fmla="*/ f9 1 2"/>
                      <a:gd name="f16" fmla="*/ f6 1 21600"/>
                      <a:gd name="f17" fmla="*/ f7 1 21600"/>
                      <a:gd name="f18" fmla="*/ f9 1 180"/>
                      <a:gd name="f19" fmla="pin 0 f0 21599999"/>
                      <a:gd name="f20" fmla="pin 0 f1 21599999"/>
                      <a:gd name="f21" fmla="+- f14 0 f13"/>
                      <a:gd name="f22" fmla="+- 0 0 f19"/>
                      <a:gd name="f23" fmla="+- 0 0 f20"/>
                      <a:gd name="f24" fmla="*/ 10799 f16 1"/>
                      <a:gd name="f25" fmla="*/ 21599 f16 1"/>
                      <a:gd name="f26" fmla="*/ 10799 f17 1"/>
                      <a:gd name="f27" fmla="*/ 0 f17 1"/>
                      <a:gd name="f28" fmla="*/ f21 1 2"/>
                      <a:gd name="f29" fmla="+- f22 f4 0"/>
                      <a:gd name="f30" fmla="+- f23 f4 0"/>
                      <a:gd name="f31" fmla="+- f13 f28 0"/>
                      <a:gd name="f32" fmla="*/ f28 f28 1"/>
                      <a:gd name="f33" fmla="*/ f29 f5 1"/>
                      <a:gd name="f34" fmla="*/ f30 f5 1"/>
                      <a:gd name="f35" fmla="*/ f33 1 f3"/>
                      <a:gd name="f36" fmla="*/ f34 1 f3"/>
                      <a:gd name="f37" fmla="+- 0 0 f35"/>
                      <a:gd name="f38" fmla="+- 0 0 f36"/>
                      <a:gd name="f39" fmla="val f37"/>
                      <a:gd name="f40" fmla="val f38"/>
                      <a:gd name="f41" fmla="*/ f39 f18 1"/>
                      <a:gd name="f42" fmla="*/ f40 f18 1"/>
                      <a:gd name="f43" fmla="*/ f39 f9 1"/>
                      <a:gd name="f44" fmla="*/ f40 f9 1"/>
                      <a:gd name="f45" fmla="+- 0 0 f41"/>
                      <a:gd name="f46" fmla="+- 0 0 f42"/>
                      <a:gd name="f47" fmla="*/ f43 1 f5"/>
                      <a:gd name="f48" fmla="*/ f44 1 f5"/>
                      <a:gd name="f49" fmla="*/ f45 f3 1"/>
                      <a:gd name="f50" fmla="*/ f46 f3 1"/>
                      <a:gd name="f51" fmla="+- 0 0 f47"/>
                      <a:gd name="f52" fmla="+- 0 0 f48"/>
                      <a:gd name="f53" fmla="*/ f49 1 f9"/>
                      <a:gd name="f54" fmla="*/ f50 1 f9"/>
                      <a:gd name="f55" fmla="+- f51 f9 0"/>
                      <a:gd name="f56" fmla="+- f52 f9 0"/>
                      <a:gd name="f57" fmla="+- f53 0 f4"/>
                      <a:gd name="f58" fmla="+- f54 0 f4"/>
                      <a:gd name="f59" fmla="+- f55 f15 0"/>
                      <a:gd name="f60" fmla="+- f56 f15 0"/>
                      <a:gd name="f61" fmla="cos 1 f57"/>
                      <a:gd name="f62" fmla="sin 1 f57"/>
                      <a:gd name="f63" fmla="cos 1 f58"/>
                      <a:gd name="f64" fmla="sin 1 f58"/>
                      <a:gd name="f65" fmla="+- 0 0 f59"/>
                      <a:gd name="f66" fmla="+- 0 0 f60"/>
                      <a:gd name="f67" fmla="+- 0 0 f61"/>
                      <a:gd name="f68" fmla="+- 0 0 f62"/>
                      <a:gd name="f69" fmla="+- 0 0 f63"/>
                      <a:gd name="f70" fmla="+- 0 0 f64"/>
                      <a:gd name="f71" fmla="*/ f65 f3 1"/>
                      <a:gd name="f72" fmla="*/ f66 f3 1"/>
                      <a:gd name="f73" fmla="*/ 10800 f67 1"/>
                      <a:gd name="f74" fmla="*/ 10800 f68 1"/>
                      <a:gd name="f75" fmla="*/ 10800 f69 1"/>
                      <a:gd name="f76" fmla="*/ 10800 f70 1"/>
                      <a:gd name="f77" fmla="*/ f71 1 f9"/>
                      <a:gd name="f78" fmla="*/ f72 1 f9"/>
                      <a:gd name="f79" fmla="+- f73 10800 0"/>
                      <a:gd name="f80" fmla="+- f74 10800 0"/>
                      <a:gd name="f81" fmla="+- f75 10800 0"/>
                      <a:gd name="f82" fmla="+- f76 10800 0"/>
                      <a:gd name="f83" fmla="+- f77 0 f4"/>
                      <a:gd name="f84" fmla="+- f78 0 f4"/>
                      <a:gd name="f85" fmla="cos 1 f83"/>
                      <a:gd name="f86" fmla="sin 1 f83"/>
                      <a:gd name="f87" fmla="cos 1 f84"/>
                      <a:gd name="f88" fmla="sin 1 f84"/>
                      <a:gd name="f89" fmla="+- f80 0 f31"/>
                      <a:gd name="f90" fmla="+- f79 0 f31"/>
                      <a:gd name="f91" fmla="+- f82 0 f31"/>
                      <a:gd name="f92" fmla="+- f81 0 f31"/>
                      <a:gd name="f93" fmla="+- 0 0 f85"/>
                      <a:gd name="f94" fmla="+- 0 0 f86"/>
                      <a:gd name="f95" fmla="+- 0 0 f87"/>
                      <a:gd name="f96" fmla="+- 0 0 f88"/>
                      <a:gd name="f97" fmla="at2 f89 f90"/>
                      <a:gd name="f98" fmla="at2 f91 f92"/>
                      <a:gd name="f99" fmla="*/ 10800 f93 1"/>
                      <a:gd name="f100" fmla="*/ 10800 f94 1"/>
                      <a:gd name="f101" fmla="*/ 10800 f95 1"/>
                      <a:gd name="f102" fmla="*/ 10800 f96 1"/>
                      <a:gd name="f103" fmla="+- f97 f4 0"/>
                      <a:gd name="f104" fmla="+- f98 f4 0"/>
                      <a:gd name="f105" fmla="*/ f99 f99 1"/>
                      <a:gd name="f106" fmla="*/ f100 f100 1"/>
                      <a:gd name="f107" fmla="*/ f101 f101 1"/>
                      <a:gd name="f108" fmla="*/ f102 f102 1"/>
                      <a:gd name="f109" fmla="*/ f103 f9 1"/>
                      <a:gd name="f110" fmla="*/ f104 f9 1"/>
                      <a:gd name="f111" fmla="+- f105 f106 0"/>
                      <a:gd name="f112" fmla="+- f107 f108 0"/>
                      <a:gd name="f113" fmla="*/ f109 1 f3"/>
                      <a:gd name="f114" fmla="*/ f110 1 f3"/>
                      <a:gd name="f115" fmla="sqrt f111"/>
                      <a:gd name="f116" fmla="sqrt f112"/>
                      <a:gd name="f117" fmla="+- 0 0 f113"/>
                      <a:gd name="f118" fmla="+- 0 0 f114"/>
                      <a:gd name="f119" fmla="*/ f10 1 f115"/>
                      <a:gd name="f120" fmla="*/ f10 1 f116"/>
                      <a:gd name="f121" fmla="+- 0 0 f117"/>
                      <a:gd name="f122" fmla="+- 0 0 f118"/>
                      <a:gd name="f123" fmla="*/ f93 f119 1"/>
                      <a:gd name="f124" fmla="*/ f94 f119 1"/>
                      <a:gd name="f125" fmla="*/ f95 f120 1"/>
                      <a:gd name="f126" fmla="*/ f96 f120 1"/>
                      <a:gd name="f127" fmla="*/ f121 f3 1"/>
                      <a:gd name="f128" fmla="*/ f122 f3 1"/>
                      <a:gd name="f129" fmla="+- 10800 0 f123"/>
                      <a:gd name="f130" fmla="+- 10800 0 f124"/>
                      <a:gd name="f131" fmla="+- 10800 0 f125"/>
                      <a:gd name="f132" fmla="+- 10800 0 f126"/>
                      <a:gd name="f133" fmla="*/ f127 1 f9"/>
                      <a:gd name="f134" fmla="*/ f128 1 f9"/>
                      <a:gd name="f135" fmla="*/ f129 f16 1"/>
                      <a:gd name="f136" fmla="*/ f130 f17 1"/>
                      <a:gd name="f137" fmla="*/ f131 f16 1"/>
                      <a:gd name="f138" fmla="*/ f132 f17 1"/>
                      <a:gd name="f139" fmla="+- f133 0 f4"/>
                      <a:gd name="f140" fmla="+- f134 0 f4"/>
                      <a:gd name="f141" fmla="cos 1 f139"/>
                      <a:gd name="f142" fmla="sin 1 f139"/>
                      <a:gd name="f143" fmla="+- f140 0 f139"/>
                      <a:gd name="f144" fmla="+- 0 0 f141"/>
                      <a:gd name="f145" fmla="+- 0 0 f142"/>
                      <a:gd name="f146" fmla="+- f143 f2 0"/>
                      <a:gd name="f147" fmla="*/ f28 f144 1"/>
                      <a:gd name="f148" fmla="*/ f28 f145 1"/>
                      <a:gd name="f149" fmla="?: f143 f143 f146"/>
                      <a:gd name="f150" fmla="*/ f147 f147 1"/>
                      <a:gd name="f151" fmla="*/ f148 f148 1"/>
                      <a:gd name="f152" fmla="+- f150 f151 0"/>
                      <a:gd name="f153" fmla="sqrt f152"/>
                      <a:gd name="f154" fmla="*/ f32 1 f153"/>
                      <a:gd name="f155" fmla="*/ f144 f154 1"/>
                      <a:gd name="f156" fmla="*/ f145 f154 1"/>
                      <a:gd name="f157" fmla="+- f31 0 f155"/>
                      <a:gd name="f158" fmla="+- f31 0 f156"/>
                    </a:gdLst>
                    <a:ahLst>
                      <a:ahPolar gdRefAng="f0" minAng="f8" maxAng="f12">
                        <a:pos x="f135" y="f136"/>
                      </a:ahPolar>
                      <a:ahPolar gdRefAng="f1" minAng="f8" maxAng="f12">
                        <a:pos x="f137" y="f138"/>
                      </a:ahPolar>
                    </a:ahLst>
                    <a:cxnLst>
                      <a:cxn ang="3cd4">
                        <a:pos x="hc" y="t"/>
                      </a:cxn>
                      <a:cxn ang="0">
                        <a:pos x="r" y="vc"/>
                      </a:cxn>
                      <a:cxn ang="cd4">
                        <a:pos x="hc" y="b"/>
                      </a:cxn>
                      <a:cxn ang="cd2">
                        <a:pos x="l" y="vc"/>
                      </a:cxn>
                    </a:cxnLst>
                    <a:rect l="f24" t="f27" r="f25" b="f26"/>
                    <a:pathLst>
                      <a:path w="21600" h="21600" stroke="0">
                        <a:moveTo>
                          <a:pt x="f157" y="f158"/>
                        </a:moveTo>
                        <a:arcTo wR="f28" hR="f28" stAng="f139" swAng="f149"/>
                        <a:lnTo>
                          <a:pt x="f11" y="f11"/>
                        </a:lnTo>
                        <a:close/>
                      </a:path>
                      <a:path w="21600" h="21600" fill="none">
                        <a:moveTo>
                          <a:pt x="f157" y="f158"/>
                        </a:moveTo>
                        <a:arcTo wR="f28" hR="f28" stAng="f139" swAng="f149"/>
                      </a:path>
                    </a:pathLst>
                  </a:custGeom>
                  <a:no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grpSp>
            <p:grpSp>
              <p:nvGrpSpPr>
                <p:cNvPr id="31" name="Group 30"/>
                <p:cNvGrpSpPr/>
                <p:nvPr/>
              </p:nvGrpSpPr>
              <p:grpSpPr>
                <a:xfrm>
                  <a:off x="5165640" y="2057400"/>
                  <a:ext cx="2162160" cy="4044959"/>
                  <a:chOff x="5165640" y="2057400"/>
                  <a:chExt cx="2162160" cy="4044959"/>
                </a:xfrm>
              </p:grpSpPr>
              <p:sp>
                <p:nvSpPr>
                  <p:cNvPr id="32" name="Freeform 31"/>
                  <p:cNvSpPr/>
                  <p:nvPr/>
                </p:nvSpPr>
                <p:spPr>
                  <a:xfrm flipH="1">
                    <a:off x="5165640" y="2057400"/>
                    <a:ext cx="2162160" cy="4044959"/>
                  </a:xfrm>
                  <a:custGeom>
                    <a:avLst>
                      <a:gd name="f0" fmla="val 21600000"/>
                      <a:gd name="f1" fmla="val 5400000"/>
                    </a:avLst>
                    <a:gdLst>
                      <a:gd name="f2" fmla="val 21600000"/>
                      <a:gd name="f3" fmla="val 10800000"/>
                      <a:gd name="f4" fmla="val 5400000"/>
                      <a:gd name="f5" fmla="val 180"/>
                      <a:gd name="f6" fmla="val w"/>
                      <a:gd name="f7" fmla="val h"/>
                      <a:gd name="f8" fmla="val 0"/>
                      <a:gd name="f9" fmla="*/ 5419351 1 1725033"/>
                      <a:gd name="f10" fmla="*/ 10800 10800 1"/>
                      <a:gd name="f11" fmla="val 10800"/>
                      <a:gd name="f12" fmla="val 21599999"/>
                      <a:gd name="f13" fmla="min 0 21600"/>
                      <a:gd name="f14" fmla="max 0 21600"/>
                      <a:gd name="f15" fmla="*/ f9 1 2"/>
                      <a:gd name="f16" fmla="*/ f6 1 21600"/>
                      <a:gd name="f17" fmla="*/ f7 1 21600"/>
                      <a:gd name="f18" fmla="*/ f9 1 180"/>
                      <a:gd name="f19" fmla="pin 0 f0 21599999"/>
                      <a:gd name="f20" fmla="pin 0 f1 21599999"/>
                      <a:gd name="f21" fmla="+- f14 0 f13"/>
                      <a:gd name="f22" fmla="+- 0 0 f19"/>
                      <a:gd name="f23" fmla="+- 0 0 f20"/>
                      <a:gd name="f24" fmla="*/ 10799 f16 1"/>
                      <a:gd name="f25" fmla="*/ 21599 f16 1"/>
                      <a:gd name="f26" fmla="*/ 10799 f17 1"/>
                      <a:gd name="f27" fmla="*/ 0 f17 1"/>
                      <a:gd name="f28" fmla="*/ f21 1 2"/>
                      <a:gd name="f29" fmla="+- f22 f4 0"/>
                      <a:gd name="f30" fmla="+- f23 f4 0"/>
                      <a:gd name="f31" fmla="+- f13 f28 0"/>
                      <a:gd name="f32" fmla="*/ f28 f28 1"/>
                      <a:gd name="f33" fmla="*/ f29 f5 1"/>
                      <a:gd name="f34" fmla="*/ f30 f5 1"/>
                      <a:gd name="f35" fmla="*/ f33 1 f3"/>
                      <a:gd name="f36" fmla="*/ f34 1 f3"/>
                      <a:gd name="f37" fmla="+- 0 0 f35"/>
                      <a:gd name="f38" fmla="+- 0 0 f36"/>
                      <a:gd name="f39" fmla="val f37"/>
                      <a:gd name="f40" fmla="val f38"/>
                      <a:gd name="f41" fmla="*/ f39 f18 1"/>
                      <a:gd name="f42" fmla="*/ f40 f18 1"/>
                      <a:gd name="f43" fmla="*/ f39 f9 1"/>
                      <a:gd name="f44" fmla="*/ f40 f9 1"/>
                      <a:gd name="f45" fmla="+- 0 0 f41"/>
                      <a:gd name="f46" fmla="+- 0 0 f42"/>
                      <a:gd name="f47" fmla="*/ f43 1 f5"/>
                      <a:gd name="f48" fmla="*/ f44 1 f5"/>
                      <a:gd name="f49" fmla="*/ f45 f3 1"/>
                      <a:gd name="f50" fmla="*/ f46 f3 1"/>
                      <a:gd name="f51" fmla="+- 0 0 f47"/>
                      <a:gd name="f52" fmla="+- 0 0 f48"/>
                      <a:gd name="f53" fmla="*/ f49 1 f9"/>
                      <a:gd name="f54" fmla="*/ f50 1 f9"/>
                      <a:gd name="f55" fmla="+- f51 f9 0"/>
                      <a:gd name="f56" fmla="+- f52 f9 0"/>
                      <a:gd name="f57" fmla="+- f53 0 f4"/>
                      <a:gd name="f58" fmla="+- f54 0 f4"/>
                      <a:gd name="f59" fmla="+- f55 f15 0"/>
                      <a:gd name="f60" fmla="+- f56 f15 0"/>
                      <a:gd name="f61" fmla="cos 1 f57"/>
                      <a:gd name="f62" fmla="sin 1 f57"/>
                      <a:gd name="f63" fmla="cos 1 f58"/>
                      <a:gd name="f64" fmla="sin 1 f58"/>
                      <a:gd name="f65" fmla="+- 0 0 f59"/>
                      <a:gd name="f66" fmla="+- 0 0 f60"/>
                      <a:gd name="f67" fmla="+- 0 0 f61"/>
                      <a:gd name="f68" fmla="+- 0 0 f62"/>
                      <a:gd name="f69" fmla="+- 0 0 f63"/>
                      <a:gd name="f70" fmla="+- 0 0 f64"/>
                      <a:gd name="f71" fmla="*/ f65 f3 1"/>
                      <a:gd name="f72" fmla="*/ f66 f3 1"/>
                      <a:gd name="f73" fmla="*/ 10800 f67 1"/>
                      <a:gd name="f74" fmla="*/ 10800 f68 1"/>
                      <a:gd name="f75" fmla="*/ 10800 f69 1"/>
                      <a:gd name="f76" fmla="*/ 10800 f70 1"/>
                      <a:gd name="f77" fmla="*/ f71 1 f9"/>
                      <a:gd name="f78" fmla="*/ f72 1 f9"/>
                      <a:gd name="f79" fmla="+- f73 10800 0"/>
                      <a:gd name="f80" fmla="+- f74 10800 0"/>
                      <a:gd name="f81" fmla="+- f75 10800 0"/>
                      <a:gd name="f82" fmla="+- f76 10800 0"/>
                      <a:gd name="f83" fmla="+- f77 0 f4"/>
                      <a:gd name="f84" fmla="+- f78 0 f4"/>
                      <a:gd name="f85" fmla="cos 1 f83"/>
                      <a:gd name="f86" fmla="sin 1 f83"/>
                      <a:gd name="f87" fmla="cos 1 f84"/>
                      <a:gd name="f88" fmla="sin 1 f84"/>
                      <a:gd name="f89" fmla="+- f80 0 f31"/>
                      <a:gd name="f90" fmla="+- f79 0 f31"/>
                      <a:gd name="f91" fmla="+- f82 0 f31"/>
                      <a:gd name="f92" fmla="+- f81 0 f31"/>
                      <a:gd name="f93" fmla="+- 0 0 f85"/>
                      <a:gd name="f94" fmla="+- 0 0 f86"/>
                      <a:gd name="f95" fmla="+- 0 0 f87"/>
                      <a:gd name="f96" fmla="+- 0 0 f88"/>
                      <a:gd name="f97" fmla="at2 f89 f90"/>
                      <a:gd name="f98" fmla="at2 f91 f92"/>
                      <a:gd name="f99" fmla="*/ 10800 f93 1"/>
                      <a:gd name="f100" fmla="*/ 10800 f94 1"/>
                      <a:gd name="f101" fmla="*/ 10800 f95 1"/>
                      <a:gd name="f102" fmla="*/ 10800 f96 1"/>
                      <a:gd name="f103" fmla="+- f97 f4 0"/>
                      <a:gd name="f104" fmla="+- f98 f4 0"/>
                      <a:gd name="f105" fmla="*/ f99 f99 1"/>
                      <a:gd name="f106" fmla="*/ f100 f100 1"/>
                      <a:gd name="f107" fmla="*/ f101 f101 1"/>
                      <a:gd name="f108" fmla="*/ f102 f102 1"/>
                      <a:gd name="f109" fmla="*/ f103 f9 1"/>
                      <a:gd name="f110" fmla="*/ f104 f9 1"/>
                      <a:gd name="f111" fmla="+- f105 f106 0"/>
                      <a:gd name="f112" fmla="+- f107 f108 0"/>
                      <a:gd name="f113" fmla="*/ f109 1 f3"/>
                      <a:gd name="f114" fmla="*/ f110 1 f3"/>
                      <a:gd name="f115" fmla="sqrt f111"/>
                      <a:gd name="f116" fmla="sqrt f112"/>
                      <a:gd name="f117" fmla="+- 0 0 f113"/>
                      <a:gd name="f118" fmla="+- 0 0 f114"/>
                      <a:gd name="f119" fmla="*/ f10 1 f115"/>
                      <a:gd name="f120" fmla="*/ f10 1 f116"/>
                      <a:gd name="f121" fmla="+- 0 0 f117"/>
                      <a:gd name="f122" fmla="+- 0 0 f118"/>
                      <a:gd name="f123" fmla="*/ f93 f119 1"/>
                      <a:gd name="f124" fmla="*/ f94 f119 1"/>
                      <a:gd name="f125" fmla="*/ f95 f120 1"/>
                      <a:gd name="f126" fmla="*/ f96 f120 1"/>
                      <a:gd name="f127" fmla="*/ f121 f3 1"/>
                      <a:gd name="f128" fmla="*/ f122 f3 1"/>
                      <a:gd name="f129" fmla="+- 10800 0 f123"/>
                      <a:gd name="f130" fmla="+- 10800 0 f124"/>
                      <a:gd name="f131" fmla="+- 10800 0 f125"/>
                      <a:gd name="f132" fmla="+- 10800 0 f126"/>
                      <a:gd name="f133" fmla="*/ f127 1 f9"/>
                      <a:gd name="f134" fmla="*/ f128 1 f9"/>
                      <a:gd name="f135" fmla="*/ f129 f16 1"/>
                      <a:gd name="f136" fmla="*/ f130 f17 1"/>
                      <a:gd name="f137" fmla="*/ f131 f16 1"/>
                      <a:gd name="f138" fmla="*/ f132 f17 1"/>
                      <a:gd name="f139" fmla="+- f133 0 f4"/>
                      <a:gd name="f140" fmla="+- f134 0 f4"/>
                      <a:gd name="f141" fmla="cos 1 f139"/>
                      <a:gd name="f142" fmla="sin 1 f139"/>
                      <a:gd name="f143" fmla="+- f140 0 f139"/>
                      <a:gd name="f144" fmla="+- 0 0 f141"/>
                      <a:gd name="f145" fmla="+- 0 0 f142"/>
                      <a:gd name="f146" fmla="+- f143 f2 0"/>
                      <a:gd name="f147" fmla="*/ f28 f144 1"/>
                      <a:gd name="f148" fmla="*/ f28 f145 1"/>
                      <a:gd name="f149" fmla="?: f143 f143 f146"/>
                      <a:gd name="f150" fmla="*/ f147 f147 1"/>
                      <a:gd name="f151" fmla="*/ f148 f148 1"/>
                      <a:gd name="f152" fmla="+- f150 f151 0"/>
                      <a:gd name="f153" fmla="sqrt f152"/>
                      <a:gd name="f154" fmla="*/ f32 1 f153"/>
                      <a:gd name="f155" fmla="*/ f144 f154 1"/>
                      <a:gd name="f156" fmla="*/ f145 f154 1"/>
                      <a:gd name="f157" fmla="+- f31 0 f155"/>
                      <a:gd name="f158" fmla="+- f31 0 f156"/>
                    </a:gdLst>
                    <a:ahLst>
                      <a:ahPolar gdRefAng="f0" minAng="f8" maxAng="f12">
                        <a:pos x="f135" y="f136"/>
                      </a:ahPolar>
                      <a:ahPolar gdRefAng="f1" minAng="f8" maxAng="f12">
                        <a:pos x="f137" y="f138"/>
                      </a:ahPolar>
                    </a:ahLst>
                    <a:cxnLst>
                      <a:cxn ang="3cd4">
                        <a:pos x="hc" y="t"/>
                      </a:cxn>
                      <a:cxn ang="0">
                        <a:pos x="r" y="vc"/>
                      </a:cxn>
                      <a:cxn ang="cd4">
                        <a:pos x="hc" y="b"/>
                      </a:cxn>
                      <a:cxn ang="cd2">
                        <a:pos x="l" y="vc"/>
                      </a:cxn>
                    </a:cxnLst>
                    <a:rect l="f24" t="f27" r="f25" b="f26"/>
                    <a:pathLst>
                      <a:path w="21600" h="21600" stroke="0">
                        <a:moveTo>
                          <a:pt x="f157" y="f158"/>
                        </a:moveTo>
                        <a:arcTo wR="f28" hR="f28" stAng="f139" swAng="f149"/>
                        <a:lnTo>
                          <a:pt x="f11" y="f11"/>
                        </a:lnTo>
                        <a:close/>
                      </a:path>
                      <a:path w="21600" h="21600" fill="none">
                        <a:moveTo>
                          <a:pt x="f157" y="f158"/>
                        </a:moveTo>
                        <a:arcTo wR="f28" hR="f28" stAng="f139" swAng="f149"/>
                      </a:path>
                    </a:pathLst>
                  </a:custGeom>
                  <a:no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33" name="Freeform 32"/>
                  <p:cNvSpPr/>
                  <p:nvPr/>
                </p:nvSpPr>
                <p:spPr>
                  <a:xfrm flipH="1" flipV="1">
                    <a:off x="5165640" y="2141640"/>
                    <a:ext cx="2162160" cy="3876479"/>
                  </a:xfrm>
                  <a:custGeom>
                    <a:avLst>
                      <a:gd name="f0" fmla="val 21600000"/>
                      <a:gd name="f1" fmla="val 5400000"/>
                    </a:avLst>
                    <a:gdLst>
                      <a:gd name="f2" fmla="val 21600000"/>
                      <a:gd name="f3" fmla="val 10800000"/>
                      <a:gd name="f4" fmla="val 5400000"/>
                      <a:gd name="f5" fmla="val 180"/>
                      <a:gd name="f6" fmla="val w"/>
                      <a:gd name="f7" fmla="val h"/>
                      <a:gd name="f8" fmla="val 0"/>
                      <a:gd name="f9" fmla="*/ 5419351 1 1725033"/>
                      <a:gd name="f10" fmla="*/ 10800 10800 1"/>
                      <a:gd name="f11" fmla="val 10800"/>
                      <a:gd name="f12" fmla="val 21599999"/>
                      <a:gd name="f13" fmla="min 0 21600"/>
                      <a:gd name="f14" fmla="max 0 21600"/>
                      <a:gd name="f15" fmla="*/ f9 1 2"/>
                      <a:gd name="f16" fmla="*/ f6 1 21600"/>
                      <a:gd name="f17" fmla="*/ f7 1 21600"/>
                      <a:gd name="f18" fmla="*/ f9 1 180"/>
                      <a:gd name="f19" fmla="pin 0 f0 21599999"/>
                      <a:gd name="f20" fmla="pin 0 f1 21599999"/>
                      <a:gd name="f21" fmla="+- f14 0 f13"/>
                      <a:gd name="f22" fmla="+- 0 0 f19"/>
                      <a:gd name="f23" fmla="+- 0 0 f20"/>
                      <a:gd name="f24" fmla="*/ 10799 f16 1"/>
                      <a:gd name="f25" fmla="*/ 21599 f16 1"/>
                      <a:gd name="f26" fmla="*/ 10799 f17 1"/>
                      <a:gd name="f27" fmla="*/ 0 f17 1"/>
                      <a:gd name="f28" fmla="*/ f21 1 2"/>
                      <a:gd name="f29" fmla="+- f22 f4 0"/>
                      <a:gd name="f30" fmla="+- f23 f4 0"/>
                      <a:gd name="f31" fmla="+- f13 f28 0"/>
                      <a:gd name="f32" fmla="*/ f28 f28 1"/>
                      <a:gd name="f33" fmla="*/ f29 f5 1"/>
                      <a:gd name="f34" fmla="*/ f30 f5 1"/>
                      <a:gd name="f35" fmla="*/ f33 1 f3"/>
                      <a:gd name="f36" fmla="*/ f34 1 f3"/>
                      <a:gd name="f37" fmla="+- 0 0 f35"/>
                      <a:gd name="f38" fmla="+- 0 0 f36"/>
                      <a:gd name="f39" fmla="val f37"/>
                      <a:gd name="f40" fmla="val f38"/>
                      <a:gd name="f41" fmla="*/ f39 f18 1"/>
                      <a:gd name="f42" fmla="*/ f40 f18 1"/>
                      <a:gd name="f43" fmla="*/ f39 f9 1"/>
                      <a:gd name="f44" fmla="*/ f40 f9 1"/>
                      <a:gd name="f45" fmla="+- 0 0 f41"/>
                      <a:gd name="f46" fmla="+- 0 0 f42"/>
                      <a:gd name="f47" fmla="*/ f43 1 f5"/>
                      <a:gd name="f48" fmla="*/ f44 1 f5"/>
                      <a:gd name="f49" fmla="*/ f45 f3 1"/>
                      <a:gd name="f50" fmla="*/ f46 f3 1"/>
                      <a:gd name="f51" fmla="+- 0 0 f47"/>
                      <a:gd name="f52" fmla="+- 0 0 f48"/>
                      <a:gd name="f53" fmla="*/ f49 1 f9"/>
                      <a:gd name="f54" fmla="*/ f50 1 f9"/>
                      <a:gd name="f55" fmla="+- f51 f9 0"/>
                      <a:gd name="f56" fmla="+- f52 f9 0"/>
                      <a:gd name="f57" fmla="+- f53 0 f4"/>
                      <a:gd name="f58" fmla="+- f54 0 f4"/>
                      <a:gd name="f59" fmla="+- f55 f15 0"/>
                      <a:gd name="f60" fmla="+- f56 f15 0"/>
                      <a:gd name="f61" fmla="cos 1 f57"/>
                      <a:gd name="f62" fmla="sin 1 f57"/>
                      <a:gd name="f63" fmla="cos 1 f58"/>
                      <a:gd name="f64" fmla="sin 1 f58"/>
                      <a:gd name="f65" fmla="+- 0 0 f59"/>
                      <a:gd name="f66" fmla="+- 0 0 f60"/>
                      <a:gd name="f67" fmla="+- 0 0 f61"/>
                      <a:gd name="f68" fmla="+- 0 0 f62"/>
                      <a:gd name="f69" fmla="+- 0 0 f63"/>
                      <a:gd name="f70" fmla="+- 0 0 f64"/>
                      <a:gd name="f71" fmla="*/ f65 f3 1"/>
                      <a:gd name="f72" fmla="*/ f66 f3 1"/>
                      <a:gd name="f73" fmla="*/ 10800 f67 1"/>
                      <a:gd name="f74" fmla="*/ 10800 f68 1"/>
                      <a:gd name="f75" fmla="*/ 10800 f69 1"/>
                      <a:gd name="f76" fmla="*/ 10800 f70 1"/>
                      <a:gd name="f77" fmla="*/ f71 1 f9"/>
                      <a:gd name="f78" fmla="*/ f72 1 f9"/>
                      <a:gd name="f79" fmla="+- f73 10800 0"/>
                      <a:gd name="f80" fmla="+- f74 10800 0"/>
                      <a:gd name="f81" fmla="+- f75 10800 0"/>
                      <a:gd name="f82" fmla="+- f76 10800 0"/>
                      <a:gd name="f83" fmla="+- f77 0 f4"/>
                      <a:gd name="f84" fmla="+- f78 0 f4"/>
                      <a:gd name="f85" fmla="cos 1 f83"/>
                      <a:gd name="f86" fmla="sin 1 f83"/>
                      <a:gd name="f87" fmla="cos 1 f84"/>
                      <a:gd name="f88" fmla="sin 1 f84"/>
                      <a:gd name="f89" fmla="+- f80 0 f31"/>
                      <a:gd name="f90" fmla="+- f79 0 f31"/>
                      <a:gd name="f91" fmla="+- f82 0 f31"/>
                      <a:gd name="f92" fmla="+- f81 0 f31"/>
                      <a:gd name="f93" fmla="+- 0 0 f85"/>
                      <a:gd name="f94" fmla="+- 0 0 f86"/>
                      <a:gd name="f95" fmla="+- 0 0 f87"/>
                      <a:gd name="f96" fmla="+- 0 0 f88"/>
                      <a:gd name="f97" fmla="at2 f89 f90"/>
                      <a:gd name="f98" fmla="at2 f91 f92"/>
                      <a:gd name="f99" fmla="*/ 10800 f93 1"/>
                      <a:gd name="f100" fmla="*/ 10800 f94 1"/>
                      <a:gd name="f101" fmla="*/ 10800 f95 1"/>
                      <a:gd name="f102" fmla="*/ 10800 f96 1"/>
                      <a:gd name="f103" fmla="+- f97 f4 0"/>
                      <a:gd name="f104" fmla="+- f98 f4 0"/>
                      <a:gd name="f105" fmla="*/ f99 f99 1"/>
                      <a:gd name="f106" fmla="*/ f100 f100 1"/>
                      <a:gd name="f107" fmla="*/ f101 f101 1"/>
                      <a:gd name="f108" fmla="*/ f102 f102 1"/>
                      <a:gd name="f109" fmla="*/ f103 f9 1"/>
                      <a:gd name="f110" fmla="*/ f104 f9 1"/>
                      <a:gd name="f111" fmla="+- f105 f106 0"/>
                      <a:gd name="f112" fmla="+- f107 f108 0"/>
                      <a:gd name="f113" fmla="*/ f109 1 f3"/>
                      <a:gd name="f114" fmla="*/ f110 1 f3"/>
                      <a:gd name="f115" fmla="sqrt f111"/>
                      <a:gd name="f116" fmla="sqrt f112"/>
                      <a:gd name="f117" fmla="+- 0 0 f113"/>
                      <a:gd name="f118" fmla="+- 0 0 f114"/>
                      <a:gd name="f119" fmla="*/ f10 1 f115"/>
                      <a:gd name="f120" fmla="*/ f10 1 f116"/>
                      <a:gd name="f121" fmla="+- 0 0 f117"/>
                      <a:gd name="f122" fmla="+- 0 0 f118"/>
                      <a:gd name="f123" fmla="*/ f93 f119 1"/>
                      <a:gd name="f124" fmla="*/ f94 f119 1"/>
                      <a:gd name="f125" fmla="*/ f95 f120 1"/>
                      <a:gd name="f126" fmla="*/ f96 f120 1"/>
                      <a:gd name="f127" fmla="*/ f121 f3 1"/>
                      <a:gd name="f128" fmla="*/ f122 f3 1"/>
                      <a:gd name="f129" fmla="+- 10800 0 f123"/>
                      <a:gd name="f130" fmla="+- 10800 0 f124"/>
                      <a:gd name="f131" fmla="+- 10800 0 f125"/>
                      <a:gd name="f132" fmla="+- 10800 0 f126"/>
                      <a:gd name="f133" fmla="*/ f127 1 f9"/>
                      <a:gd name="f134" fmla="*/ f128 1 f9"/>
                      <a:gd name="f135" fmla="*/ f129 f16 1"/>
                      <a:gd name="f136" fmla="*/ f130 f17 1"/>
                      <a:gd name="f137" fmla="*/ f131 f16 1"/>
                      <a:gd name="f138" fmla="*/ f132 f17 1"/>
                      <a:gd name="f139" fmla="+- f133 0 f4"/>
                      <a:gd name="f140" fmla="+- f134 0 f4"/>
                      <a:gd name="f141" fmla="cos 1 f139"/>
                      <a:gd name="f142" fmla="sin 1 f139"/>
                      <a:gd name="f143" fmla="+- f140 0 f139"/>
                      <a:gd name="f144" fmla="+- 0 0 f141"/>
                      <a:gd name="f145" fmla="+- 0 0 f142"/>
                      <a:gd name="f146" fmla="+- f143 f2 0"/>
                      <a:gd name="f147" fmla="*/ f28 f144 1"/>
                      <a:gd name="f148" fmla="*/ f28 f145 1"/>
                      <a:gd name="f149" fmla="?: f143 f143 f146"/>
                      <a:gd name="f150" fmla="*/ f147 f147 1"/>
                      <a:gd name="f151" fmla="*/ f148 f148 1"/>
                      <a:gd name="f152" fmla="+- f150 f151 0"/>
                      <a:gd name="f153" fmla="sqrt f152"/>
                      <a:gd name="f154" fmla="*/ f32 1 f153"/>
                      <a:gd name="f155" fmla="*/ f144 f154 1"/>
                      <a:gd name="f156" fmla="*/ f145 f154 1"/>
                      <a:gd name="f157" fmla="+- f31 0 f155"/>
                      <a:gd name="f158" fmla="+- f31 0 f156"/>
                    </a:gdLst>
                    <a:ahLst>
                      <a:ahPolar gdRefAng="f0" minAng="f8" maxAng="f12">
                        <a:pos x="f135" y="f136"/>
                      </a:ahPolar>
                      <a:ahPolar gdRefAng="f1" minAng="f8" maxAng="f12">
                        <a:pos x="f137" y="f138"/>
                      </a:ahPolar>
                    </a:ahLst>
                    <a:cxnLst>
                      <a:cxn ang="3cd4">
                        <a:pos x="hc" y="t"/>
                      </a:cxn>
                      <a:cxn ang="0">
                        <a:pos x="r" y="vc"/>
                      </a:cxn>
                      <a:cxn ang="cd4">
                        <a:pos x="hc" y="b"/>
                      </a:cxn>
                      <a:cxn ang="cd2">
                        <a:pos x="l" y="vc"/>
                      </a:cxn>
                    </a:cxnLst>
                    <a:rect l="f24" t="f27" r="f25" b="f26"/>
                    <a:pathLst>
                      <a:path w="21600" h="21600" stroke="0">
                        <a:moveTo>
                          <a:pt x="f157" y="f158"/>
                        </a:moveTo>
                        <a:arcTo wR="f28" hR="f28" stAng="f139" swAng="f149"/>
                        <a:lnTo>
                          <a:pt x="f11" y="f11"/>
                        </a:lnTo>
                        <a:close/>
                      </a:path>
                      <a:path w="21600" h="21600" fill="none">
                        <a:moveTo>
                          <a:pt x="f157" y="f158"/>
                        </a:moveTo>
                        <a:arcTo wR="f28" hR="f28" stAng="f139" swAng="f149"/>
                      </a:path>
                    </a:pathLst>
                  </a:custGeom>
                  <a:no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grpSp>
          </p:grpSp>
          <p:grpSp>
            <p:nvGrpSpPr>
              <p:cNvPr id="34" name="Group 33"/>
              <p:cNvGrpSpPr/>
              <p:nvPr/>
            </p:nvGrpSpPr>
            <p:grpSpPr>
              <a:xfrm>
                <a:off x="4772880" y="2057400"/>
                <a:ext cx="2850120" cy="4044959"/>
                <a:chOff x="4772880" y="2057400"/>
                <a:chExt cx="2850120" cy="4044959"/>
              </a:xfrm>
            </p:grpSpPr>
            <p:grpSp>
              <p:nvGrpSpPr>
                <p:cNvPr id="35" name="Group 34"/>
                <p:cNvGrpSpPr/>
                <p:nvPr/>
              </p:nvGrpSpPr>
              <p:grpSpPr>
                <a:xfrm>
                  <a:off x="4773600" y="2057400"/>
                  <a:ext cx="2849400" cy="4044959"/>
                  <a:chOff x="4773600" y="2057400"/>
                  <a:chExt cx="2849400" cy="4044959"/>
                </a:xfrm>
              </p:grpSpPr>
              <p:sp>
                <p:nvSpPr>
                  <p:cNvPr id="36" name="Freeform 35"/>
                  <p:cNvSpPr/>
                  <p:nvPr/>
                </p:nvSpPr>
                <p:spPr>
                  <a:xfrm>
                    <a:off x="4773600" y="2057400"/>
                    <a:ext cx="2849400" cy="4044959"/>
                  </a:xfrm>
                  <a:custGeom>
                    <a:avLst>
                      <a:gd name="f0" fmla="val 21600000"/>
                      <a:gd name="f1" fmla="val 5400000"/>
                    </a:avLst>
                    <a:gdLst>
                      <a:gd name="f2" fmla="val 21600000"/>
                      <a:gd name="f3" fmla="val 10800000"/>
                      <a:gd name="f4" fmla="val 5400000"/>
                      <a:gd name="f5" fmla="val 180"/>
                      <a:gd name="f6" fmla="val w"/>
                      <a:gd name="f7" fmla="val h"/>
                      <a:gd name="f8" fmla="val 0"/>
                      <a:gd name="f9" fmla="*/ 5419351 1 1725033"/>
                      <a:gd name="f10" fmla="*/ 10800 10800 1"/>
                      <a:gd name="f11" fmla="val 10800"/>
                      <a:gd name="f12" fmla="val 21599999"/>
                      <a:gd name="f13" fmla="min 0 21600"/>
                      <a:gd name="f14" fmla="max 0 21600"/>
                      <a:gd name="f15" fmla="*/ f9 1 2"/>
                      <a:gd name="f16" fmla="*/ f6 1 21600"/>
                      <a:gd name="f17" fmla="*/ f7 1 21600"/>
                      <a:gd name="f18" fmla="*/ f9 1 180"/>
                      <a:gd name="f19" fmla="pin 0 f0 21599999"/>
                      <a:gd name="f20" fmla="pin 0 f1 21599999"/>
                      <a:gd name="f21" fmla="+- f14 0 f13"/>
                      <a:gd name="f22" fmla="+- 0 0 f19"/>
                      <a:gd name="f23" fmla="+- 0 0 f20"/>
                      <a:gd name="f24" fmla="*/ 10799 f16 1"/>
                      <a:gd name="f25" fmla="*/ 21599 f16 1"/>
                      <a:gd name="f26" fmla="*/ 10799 f17 1"/>
                      <a:gd name="f27" fmla="*/ 0 f17 1"/>
                      <a:gd name="f28" fmla="*/ f21 1 2"/>
                      <a:gd name="f29" fmla="+- f22 f4 0"/>
                      <a:gd name="f30" fmla="+- f23 f4 0"/>
                      <a:gd name="f31" fmla="+- f13 f28 0"/>
                      <a:gd name="f32" fmla="*/ f28 f28 1"/>
                      <a:gd name="f33" fmla="*/ f29 f5 1"/>
                      <a:gd name="f34" fmla="*/ f30 f5 1"/>
                      <a:gd name="f35" fmla="*/ f33 1 f3"/>
                      <a:gd name="f36" fmla="*/ f34 1 f3"/>
                      <a:gd name="f37" fmla="+- 0 0 f35"/>
                      <a:gd name="f38" fmla="+- 0 0 f36"/>
                      <a:gd name="f39" fmla="val f37"/>
                      <a:gd name="f40" fmla="val f38"/>
                      <a:gd name="f41" fmla="*/ f39 f18 1"/>
                      <a:gd name="f42" fmla="*/ f40 f18 1"/>
                      <a:gd name="f43" fmla="*/ f39 f9 1"/>
                      <a:gd name="f44" fmla="*/ f40 f9 1"/>
                      <a:gd name="f45" fmla="+- 0 0 f41"/>
                      <a:gd name="f46" fmla="+- 0 0 f42"/>
                      <a:gd name="f47" fmla="*/ f43 1 f5"/>
                      <a:gd name="f48" fmla="*/ f44 1 f5"/>
                      <a:gd name="f49" fmla="*/ f45 f3 1"/>
                      <a:gd name="f50" fmla="*/ f46 f3 1"/>
                      <a:gd name="f51" fmla="+- 0 0 f47"/>
                      <a:gd name="f52" fmla="+- 0 0 f48"/>
                      <a:gd name="f53" fmla="*/ f49 1 f9"/>
                      <a:gd name="f54" fmla="*/ f50 1 f9"/>
                      <a:gd name="f55" fmla="+- f51 f9 0"/>
                      <a:gd name="f56" fmla="+- f52 f9 0"/>
                      <a:gd name="f57" fmla="+- f53 0 f4"/>
                      <a:gd name="f58" fmla="+- f54 0 f4"/>
                      <a:gd name="f59" fmla="+- f55 f15 0"/>
                      <a:gd name="f60" fmla="+- f56 f15 0"/>
                      <a:gd name="f61" fmla="cos 1 f57"/>
                      <a:gd name="f62" fmla="sin 1 f57"/>
                      <a:gd name="f63" fmla="cos 1 f58"/>
                      <a:gd name="f64" fmla="sin 1 f58"/>
                      <a:gd name="f65" fmla="+- 0 0 f59"/>
                      <a:gd name="f66" fmla="+- 0 0 f60"/>
                      <a:gd name="f67" fmla="+- 0 0 f61"/>
                      <a:gd name="f68" fmla="+- 0 0 f62"/>
                      <a:gd name="f69" fmla="+- 0 0 f63"/>
                      <a:gd name="f70" fmla="+- 0 0 f64"/>
                      <a:gd name="f71" fmla="*/ f65 f3 1"/>
                      <a:gd name="f72" fmla="*/ f66 f3 1"/>
                      <a:gd name="f73" fmla="*/ 10800 f67 1"/>
                      <a:gd name="f74" fmla="*/ 10800 f68 1"/>
                      <a:gd name="f75" fmla="*/ 10800 f69 1"/>
                      <a:gd name="f76" fmla="*/ 10800 f70 1"/>
                      <a:gd name="f77" fmla="*/ f71 1 f9"/>
                      <a:gd name="f78" fmla="*/ f72 1 f9"/>
                      <a:gd name="f79" fmla="+- f73 10800 0"/>
                      <a:gd name="f80" fmla="+- f74 10800 0"/>
                      <a:gd name="f81" fmla="+- f75 10800 0"/>
                      <a:gd name="f82" fmla="+- f76 10800 0"/>
                      <a:gd name="f83" fmla="+- f77 0 f4"/>
                      <a:gd name="f84" fmla="+- f78 0 f4"/>
                      <a:gd name="f85" fmla="cos 1 f83"/>
                      <a:gd name="f86" fmla="sin 1 f83"/>
                      <a:gd name="f87" fmla="cos 1 f84"/>
                      <a:gd name="f88" fmla="sin 1 f84"/>
                      <a:gd name="f89" fmla="+- f80 0 f31"/>
                      <a:gd name="f90" fmla="+- f79 0 f31"/>
                      <a:gd name="f91" fmla="+- f82 0 f31"/>
                      <a:gd name="f92" fmla="+- f81 0 f31"/>
                      <a:gd name="f93" fmla="+- 0 0 f85"/>
                      <a:gd name="f94" fmla="+- 0 0 f86"/>
                      <a:gd name="f95" fmla="+- 0 0 f87"/>
                      <a:gd name="f96" fmla="+- 0 0 f88"/>
                      <a:gd name="f97" fmla="at2 f89 f90"/>
                      <a:gd name="f98" fmla="at2 f91 f92"/>
                      <a:gd name="f99" fmla="*/ 10800 f93 1"/>
                      <a:gd name="f100" fmla="*/ 10800 f94 1"/>
                      <a:gd name="f101" fmla="*/ 10800 f95 1"/>
                      <a:gd name="f102" fmla="*/ 10800 f96 1"/>
                      <a:gd name="f103" fmla="+- f97 f4 0"/>
                      <a:gd name="f104" fmla="+- f98 f4 0"/>
                      <a:gd name="f105" fmla="*/ f99 f99 1"/>
                      <a:gd name="f106" fmla="*/ f100 f100 1"/>
                      <a:gd name="f107" fmla="*/ f101 f101 1"/>
                      <a:gd name="f108" fmla="*/ f102 f102 1"/>
                      <a:gd name="f109" fmla="*/ f103 f9 1"/>
                      <a:gd name="f110" fmla="*/ f104 f9 1"/>
                      <a:gd name="f111" fmla="+- f105 f106 0"/>
                      <a:gd name="f112" fmla="+- f107 f108 0"/>
                      <a:gd name="f113" fmla="*/ f109 1 f3"/>
                      <a:gd name="f114" fmla="*/ f110 1 f3"/>
                      <a:gd name="f115" fmla="sqrt f111"/>
                      <a:gd name="f116" fmla="sqrt f112"/>
                      <a:gd name="f117" fmla="+- 0 0 f113"/>
                      <a:gd name="f118" fmla="+- 0 0 f114"/>
                      <a:gd name="f119" fmla="*/ f10 1 f115"/>
                      <a:gd name="f120" fmla="*/ f10 1 f116"/>
                      <a:gd name="f121" fmla="+- 0 0 f117"/>
                      <a:gd name="f122" fmla="+- 0 0 f118"/>
                      <a:gd name="f123" fmla="*/ f93 f119 1"/>
                      <a:gd name="f124" fmla="*/ f94 f119 1"/>
                      <a:gd name="f125" fmla="*/ f95 f120 1"/>
                      <a:gd name="f126" fmla="*/ f96 f120 1"/>
                      <a:gd name="f127" fmla="*/ f121 f3 1"/>
                      <a:gd name="f128" fmla="*/ f122 f3 1"/>
                      <a:gd name="f129" fmla="+- 10800 0 f123"/>
                      <a:gd name="f130" fmla="+- 10800 0 f124"/>
                      <a:gd name="f131" fmla="+- 10800 0 f125"/>
                      <a:gd name="f132" fmla="+- 10800 0 f126"/>
                      <a:gd name="f133" fmla="*/ f127 1 f9"/>
                      <a:gd name="f134" fmla="*/ f128 1 f9"/>
                      <a:gd name="f135" fmla="*/ f129 f16 1"/>
                      <a:gd name="f136" fmla="*/ f130 f17 1"/>
                      <a:gd name="f137" fmla="*/ f131 f16 1"/>
                      <a:gd name="f138" fmla="*/ f132 f17 1"/>
                      <a:gd name="f139" fmla="+- f133 0 f4"/>
                      <a:gd name="f140" fmla="+- f134 0 f4"/>
                      <a:gd name="f141" fmla="cos 1 f139"/>
                      <a:gd name="f142" fmla="sin 1 f139"/>
                      <a:gd name="f143" fmla="+- f140 0 f139"/>
                      <a:gd name="f144" fmla="+- 0 0 f141"/>
                      <a:gd name="f145" fmla="+- 0 0 f142"/>
                      <a:gd name="f146" fmla="+- f143 f2 0"/>
                      <a:gd name="f147" fmla="*/ f28 f144 1"/>
                      <a:gd name="f148" fmla="*/ f28 f145 1"/>
                      <a:gd name="f149" fmla="?: f143 f143 f146"/>
                      <a:gd name="f150" fmla="*/ f147 f147 1"/>
                      <a:gd name="f151" fmla="*/ f148 f148 1"/>
                      <a:gd name="f152" fmla="+- f150 f151 0"/>
                      <a:gd name="f153" fmla="sqrt f152"/>
                      <a:gd name="f154" fmla="*/ f32 1 f153"/>
                      <a:gd name="f155" fmla="*/ f144 f154 1"/>
                      <a:gd name="f156" fmla="*/ f145 f154 1"/>
                      <a:gd name="f157" fmla="+- f31 0 f155"/>
                      <a:gd name="f158" fmla="+- f31 0 f156"/>
                    </a:gdLst>
                    <a:ahLst>
                      <a:ahPolar gdRefAng="f0" minAng="f8" maxAng="f12">
                        <a:pos x="f135" y="f136"/>
                      </a:ahPolar>
                      <a:ahPolar gdRefAng="f1" minAng="f8" maxAng="f12">
                        <a:pos x="f137" y="f138"/>
                      </a:ahPolar>
                    </a:ahLst>
                    <a:cxnLst>
                      <a:cxn ang="3cd4">
                        <a:pos x="hc" y="t"/>
                      </a:cxn>
                      <a:cxn ang="0">
                        <a:pos x="r" y="vc"/>
                      </a:cxn>
                      <a:cxn ang="cd4">
                        <a:pos x="hc" y="b"/>
                      </a:cxn>
                      <a:cxn ang="cd2">
                        <a:pos x="l" y="vc"/>
                      </a:cxn>
                    </a:cxnLst>
                    <a:rect l="f24" t="f27" r="f25" b="f26"/>
                    <a:pathLst>
                      <a:path w="21600" h="21600" stroke="0">
                        <a:moveTo>
                          <a:pt x="f157" y="f158"/>
                        </a:moveTo>
                        <a:arcTo wR="f28" hR="f28" stAng="f139" swAng="f149"/>
                        <a:lnTo>
                          <a:pt x="f11" y="f11"/>
                        </a:lnTo>
                        <a:close/>
                      </a:path>
                      <a:path w="21600" h="21600" fill="none">
                        <a:moveTo>
                          <a:pt x="f157" y="f158"/>
                        </a:moveTo>
                        <a:arcTo wR="f28" hR="f28" stAng="f139" swAng="f149"/>
                      </a:path>
                    </a:pathLst>
                  </a:custGeom>
                  <a:no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37" name="Freeform 36"/>
                  <p:cNvSpPr/>
                  <p:nvPr/>
                </p:nvSpPr>
                <p:spPr>
                  <a:xfrm flipV="1">
                    <a:off x="4773600" y="2141640"/>
                    <a:ext cx="2849400" cy="3876479"/>
                  </a:xfrm>
                  <a:custGeom>
                    <a:avLst>
                      <a:gd name="f0" fmla="val 21600000"/>
                      <a:gd name="f1" fmla="val 5400000"/>
                    </a:avLst>
                    <a:gdLst>
                      <a:gd name="f2" fmla="val 21600000"/>
                      <a:gd name="f3" fmla="val 10800000"/>
                      <a:gd name="f4" fmla="val 5400000"/>
                      <a:gd name="f5" fmla="val 180"/>
                      <a:gd name="f6" fmla="val w"/>
                      <a:gd name="f7" fmla="val h"/>
                      <a:gd name="f8" fmla="val 0"/>
                      <a:gd name="f9" fmla="*/ 5419351 1 1725033"/>
                      <a:gd name="f10" fmla="*/ 10800 10800 1"/>
                      <a:gd name="f11" fmla="val 10800"/>
                      <a:gd name="f12" fmla="val 21599999"/>
                      <a:gd name="f13" fmla="min 0 21600"/>
                      <a:gd name="f14" fmla="max 0 21600"/>
                      <a:gd name="f15" fmla="*/ f9 1 2"/>
                      <a:gd name="f16" fmla="*/ f6 1 21600"/>
                      <a:gd name="f17" fmla="*/ f7 1 21600"/>
                      <a:gd name="f18" fmla="*/ f9 1 180"/>
                      <a:gd name="f19" fmla="pin 0 f0 21599999"/>
                      <a:gd name="f20" fmla="pin 0 f1 21599999"/>
                      <a:gd name="f21" fmla="+- f14 0 f13"/>
                      <a:gd name="f22" fmla="+- 0 0 f19"/>
                      <a:gd name="f23" fmla="+- 0 0 f20"/>
                      <a:gd name="f24" fmla="*/ 10799 f16 1"/>
                      <a:gd name="f25" fmla="*/ 21599 f16 1"/>
                      <a:gd name="f26" fmla="*/ 10799 f17 1"/>
                      <a:gd name="f27" fmla="*/ 0 f17 1"/>
                      <a:gd name="f28" fmla="*/ f21 1 2"/>
                      <a:gd name="f29" fmla="+- f22 f4 0"/>
                      <a:gd name="f30" fmla="+- f23 f4 0"/>
                      <a:gd name="f31" fmla="+- f13 f28 0"/>
                      <a:gd name="f32" fmla="*/ f28 f28 1"/>
                      <a:gd name="f33" fmla="*/ f29 f5 1"/>
                      <a:gd name="f34" fmla="*/ f30 f5 1"/>
                      <a:gd name="f35" fmla="*/ f33 1 f3"/>
                      <a:gd name="f36" fmla="*/ f34 1 f3"/>
                      <a:gd name="f37" fmla="+- 0 0 f35"/>
                      <a:gd name="f38" fmla="+- 0 0 f36"/>
                      <a:gd name="f39" fmla="val f37"/>
                      <a:gd name="f40" fmla="val f38"/>
                      <a:gd name="f41" fmla="*/ f39 f18 1"/>
                      <a:gd name="f42" fmla="*/ f40 f18 1"/>
                      <a:gd name="f43" fmla="*/ f39 f9 1"/>
                      <a:gd name="f44" fmla="*/ f40 f9 1"/>
                      <a:gd name="f45" fmla="+- 0 0 f41"/>
                      <a:gd name="f46" fmla="+- 0 0 f42"/>
                      <a:gd name="f47" fmla="*/ f43 1 f5"/>
                      <a:gd name="f48" fmla="*/ f44 1 f5"/>
                      <a:gd name="f49" fmla="*/ f45 f3 1"/>
                      <a:gd name="f50" fmla="*/ f46 f3 1"/>
                      <a:gd name="f51" fmla="+- 0 0 f47"/>
                      <a:gd name="f52" fmla="+- 0 0 f48"/>
                      <a:gd name="f53" fmla="*/ f49 1 f9"/>
                      <a:gd name="f54" fmla="*/ f50 1 f9"/>
                      <a:gd name="f55" fmla="+- f51 f9 0"/>
                      <a:gd name="f56" fmla="+- f52 f9 0"/>
                      <a:gd name="f57" fmla="+- f53 0 f4"/>
                      <a:gd name="f58" fmla="+- f54 0 f4"/>
                      <a:gd name="f59" fmla="+- f55 f15 0"/>
                      <a:gd name="f60" fmla="+- f56 f15 0"/>
                      <a:gd name="f61" fmla="cos 1 f57"/>
                      <a:gd name="f62" fmla="sin 1 f57"/>
                      <a:gd name="f63" fmla="cos 1 f58"/>
                      <a:gd name="f64" fmla="sin 1 f58"/>
                      <a:gd name="f65" fmla="+- 0 0 f59"/>
                      <a:gd name="f66" fmla="+- 0 0 f60"/>
                      <a:gd name="f67" fmla="+- 0 0 f61"/>
                      <a:gd name="f68" fmla="+- 0 0 f62"/>
                      <a:gd name="f69" fmla="+- 0 0 f63"/>
                      <a:gd name="f70" fmla="+- 0 0 f64"/>
                      <a:gd name="f71" fmla="*/ f65 f3 1"/>
                      <a:gd name="f72" fmla="*/ f66 f3 1"/>
                      <a:gd name="f73" fmla="*/ 10800 f67 1"/>
                      <a:gd name="f74" fmla="*/ 10800 f68 1"/>
                      <a:gd name="f75" fmla="*/ 10800 f69 1"/>
                      <a:gd name="f76" fmla="*/ 10800 f70 1"/>
                      <a:gd name="f77" fmla="*/ f71 1 f9"/>
                      <a:gd name="f78" fmla="*/ f72 1 f9"/>
                      <a:gd name="f79" fmla="+- f73 10800 0"/>
                      <a:gd name="f80" fmla="+- f74 10800 0"/>
                      <a:gd name="f81" fmla="+- f75 10800 0"/>
                      <a:gd name="f82" fmla="+- f76 10800 0"/>
                      <a:gd name="f83" fmla="+- f77 0 f4"/>
                      <a:gd name="f84" fmla="+- f78 0 f4"/>
                      <a:gd name="f85" fmla="cos 1 f83"/>
                      <a:gd name="f86" fmla="sin 1 f83"/>
                      <a:gd name="f87" fmla="cos 1 f84"/>
                      <a:gd name="f88" fmla="sin 1 f84"/>
                      <a:gd name="f89" fmla="+- f80 0 f31"/>
                      <a:gd name="f90" fmla="+- f79 0 f31"/>
                      <a:gd name="f91" fmla="+- f82 0 f31"/>
                      <a:gd name="f92" fmla="+- f81 0 f31"/>
                      <a:gd name="f93" fmla="+- 0 0 f85"/>
                      <a:gd name="f94" fmla="+- 0 0 f86"/>
                      <a:gd name="f95" fmla="+- 0 0 f87"/>
                      <a:gd name="f96" fmla="+- 0 0 f88"/>
                      <a:gd name="f97" fmla="at2 f89 f90"/>
                      <a:gd name="f98" fmla="at2 f91 f92"/>
                      <a:gd name="f99" fmla="*/ 10800 f93 1"/>
                      <a:gd name="f100" fmla="*/ 10800 f94 1"/>
                      <a:gd name="f101" fmla="*/ 10800 f95 1"/>
                      <a:gd name="f102" fmla="*/ 10800 f96 1"/>
                      <a:gd name="f103" fmla="+- f97 f4 0"/>
                      <a:gd name="f104" fmla="+- f98 f4 0"/>
                      <a:gd name="f105" fmla="*/ f99 f99 1"/>
                      <a:gd name="f106" fmla="*/ f100 f100 1"/>
                      <a:gd name="f107" fmla="*/ f101 f101 1"/>
                      <a:gd name="f108" fmla="*/ f102 f102 1"/>
                      <a:gd name="f109" fmla="*/ f103 f9 1"/>
                      <a:gd name="f110" fmla="*/ f104 f9 1"/>
                      <a:gd name="f111" fmla="+- f105 f106 0"/>
                      <a:gd name="f112" fmla="+- f107 f108 0"/>
                      <a:gd name="f113" fmla="*/ f109 1 f3"/>
                      <a:gd name="f114" fmla="*/ f110 1 f3"/>
                      <a:gd name="f115" fmla="sqrt f111"/>
                      <a:gd name="f116" fmla="sqrt f112"/>
                      <a:gd name="f117" fmla="+- 0 0 f113"/>
                      <a:gd name="f118" fmla="+- 0 0 f114"/>
                      <a:gd name="f119" fmla="*/ f10 1 f115"/>
                      <a:gd name="f120" fmla="*/ f10 1 f116"/>
                      <a:gd name="f121" fmla="+- 0 0 f117"/>
                      <a:gd name="f122" fmla="+- 0 0 f118"/>
                      <a:gd name="f123" fmla="*/ f93 f119 1"/>
                      <a:gd name="f124" fmla="*/ f94 f119 1"/>
                      <a:gd name="f125" fmla="*/ f95 f120 1"/>
                      <a:gd name="f126" fmla="*/ f96 f120 1"/>
                      <a:gd name="f127" fmla="*/ f121 f3 1"/>
                      <a:gd name="f128" fmla="*/ f122 f3 1"/>
                      <a:gd name="f129" fmla="+- 10800 0 f123"/>
                      <a:gd name="f130" fmla="+- 10800 0 f124"/>
                      <a:gd name="f131" fmla="+- 10800 0 f125"/>
                      <a:gd name="f132" fmla="+- 10800 0 f126"/>
                      <a:gd name="f133" fmla="*/ f127 1 f9"/>
                      <a:gd name="f134" fmla="*/ f128 1 f9"/>
                      <a:gd name="f135" fmla="*/ f129 f16 1"/>
                      <a:gd name="f136" fmla="*/ f130 f17 1"/>
                      <a:gd name="f137" fmla="*/ f131 f16 1"/>
                      <a:gd name="f138" fmla="*/ f132 f17 1"/>
                      <a:gd name="f139" fmla="+- f133 0 f4"/>
                      <a:gd name="f140" fmla="+- f134 0 f4"/>
                      <a:gd name="f141" fmla="cos 1 f139"/>
                      <a:gd name="f142" fmla="sin 1 f139"/>
                      <a:gd name="f143" fmla="+- f140 0 f139"/>
                      <a:gd name="f144" fmla="+- 0 0 f141"/>
                      <a:gd name="f145" fmla="+- 0 0 f142"/>
                      <a:gd name="f146" fmla="+- f143 f2 0"/>
                      <a:gd name="f147" fmla="*/ f28 f144 1"/>
                      <a:gd name="f148" fmla="*/ f28 f145 1"/>
                      <a:gd name="f149" fmla="?: f143 f143 f146"/>
                      <a:gd name="f150" fmla="*/ f147 f147 1"/>
                      <a:gd name="f151" fmla="*/ f148 f148 1"/>
                      <a:gd name="f152" fmla="+- f150 f151 0"/>
                      <a:gd name="f153" fmla="sqrt f152"/>
                      <a:gd name="f154" fmla="*/ f32 1 f153"/>
                      <a:gd name="f155" fmla="*/ f144 f154 1"/>
                      <a:gd name="f156" fmla="*/ f145 f154 1"/>
                      <a:gd name="f157" fmla="+- f31 0 f155"/>
                      <a:gd name="f158" fmla="+- f31 0 f156"/>
                    </a:gdLst>
                    <a:ahLst>
                      <a:ahPolar gdRefAng="f0" minAng="f8" maxAng="f12">
                        <a:pos x="f135" y="f136"/>
                      </a:ahPolar>
                      <a:ahPolar gdRefAng="f1" minAng="f8" maxAng="f12">
                        <a:pos x="f137" y="f138"/>
                      </a:ahPolar>
                    </a:ahLst>
                    <a:cxnLst>
                      <a:cxn ang="3cd4">
                        <a:pos x="hc" y="t"/>
                      </a:cxn>
                      <a:cxn ang="0">
                        <a:pos x="r" y="vc"/>
                      </a:cxn>
                      <a:cxn ang="cd4">
                        <a:pos x="hc" y="b"/>
                      </a:cxn>
                      <a:cxn ang="cd2">
                        <a:pos x="l" y="vc"/>
                      </a:cxn>
                    </a:cxnLst>
                    <a:rect l="f24" t="f27" r="f25" b="f26"/>
                    <a:pathLst>
                      <a:path w="21600" h="21600" stroke="0">
                        <a:moveTo>
                          <a:pt x="f157" y="f158"/>
                        </a:moveTo>
                        <a:arcTo wR="f28" hR="f28" stAng="f139" swAng="f149"/>
                        <a:lnTo>
                          <a:pt x="f11" y="f11"/>
                        </a:lnTo>
                        <a:close/>
                      </a:path>
                      <a:path w="21600" h="21600" fill="none">
                        <a:moveTo>
                          <a:pt x="f157" y="f158"/>
                        </a:moveTo>
                        <a:arcTo wR="f28" hR="f28" stAng="f139" swAng="f149"/>
                      </a:path>
                    </a:pathLst>
                  </a:custGeom>
                  <a:no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grpSp>
            <p:grpSp>
              <p:nvGrpSpPr>
                <p:cNvPr id="38" name="Group 37"/>
                <p:cNvGrpSpPr/>
                <p:nvPr/>
              </p:nvGrpSpPr>
              <p:grpSpPr>
                <a:xfrm>
                  <a:off x="4772880" y="2057400"/>
                  <a:ext cx="2849400" cy="4044959"/>
                  <a:chOff x="4772880" y="2057400"/>
                  <a:chExt cx="2849400" cy="4044959"/>
                </a:xfrm>
              </p:grpSpPr>
              <p:sp>
                <p:nvSpPr>
                  <p:cNvPr id="39" name="Freeform 38"/>
                  <p:cNvSpPr/>
                  <p:nvPr/>
                </p:nvSpPr>
                <p:spPr>
                  <a:xfrm flipH="1">
                    <a:off x="4772880" y="2057400"/>
                    <a:ext cx="2849400" cy="4044959"/>
                  </a:xfrm>
                  <a:custGeom>
                    <a:avLst>
                      <a:gd name="f0" fmla="val 21600000"/>
                      <a:gd name="f1" fmla="val 5400000"/>
                    </a:avLst>
                    <a:gdLst>
                      <a:gd name="f2" fmla="val 21600000"/>
                      <a:gd name="f3" fmla="val 10800000"/>
                      <a:gd name="f4" fmla="val 5400000"/>
                      <a:gd name="f5" fmla="val 180"/>
                      <a:gd name="f6" fmla="val w"/>
                      <a:gd name="f7" fmla="val h"/>
                      <a:gd name="f8" fmla="val 0"/>
                      <a:gd name="f9" fmla="*/ 5419351 1 1725033"/>
                      <a:gd name="f10" fmla="*/ 10800 10800 1"/>
                      <a:gd name="f11" fmla="val 10800"/>
                      <a:gd name="f12" fmla="val 21599999"/>
                      <a:gd name="f13" fmla="min 0 21600"/>
                      <a:gd name="f14" fmla="max 0 21600"/>
                      <a:gd name="f15" fmla="*/ f9 1 2"/>
                      <a:gd name="f16" fmla="*/ f6 1 21600"/>
                      <a:gd name="f17" fmla="*/ f7 1 21600"/>
                      <a:gd name="f18" fmla="*/ f9 1 180"/>
                      <a:gd name="f19" fmla="pin 0 f0 21599999"/>
                      <a:gd name="f20" fmla="pin 0 f1 21599999"/>
                      <a:gd name="f21" fmla="+- f14 0 f13"/>
                      <a:gd name="f22" fmla="+- 0 0 f19"/>
                      <a:gd name="f23" fmla="+- 0 0 f20"/>
                      <a:gd name="f24" fmla="*/ 10799 f16 1"/>
                      <a:gd name="f25" fmla="*/ 21599 f16 1"/>
                      <a:gd name="f26" fmla="*/ 10799 f17 1"/>
                      <a:gd name="f27" fmla="*/ 0 f17 1"/>
                      <a:gd name="f28" fmla="*/ f21 1 2"/>
                      <a:gd name="f29" fmla="+- f22 f4 0"/>
                      <a:gd name="f30" fmla="+- f23 f4 0"/>
                      <a:gd name="f31" fmla="+- f13 f28 0"/>
                      <a:gd name="f32" fmla="*/ f28 f28 1"/>
                      <a:gd name="f33" fmla="*/ f29 f5 1"/>
                      <a:gd name="f34" fmla="*/ f30 f5 1"/>
                      <a:gd name="f35" fmla="*/ f33 1 f3"/>
                      <a:gd name="f36" fmla="*/ f34 1 f3"/>
                      <a:gd name="f37" fmla="+- 0 0 f35"/>
                      <a:gd name="f38" fmla="+- 0 0 f36"/>
                      <a:gd name="f39" fmla="val f37"/>
                      <a:gd name="f40" fmla="val f38"/>
                      <a:gd name="f41" fmla="*/ f39 f18 1"/>
                      <a:gd name="f42" fmla="*/ f40 f18 1"/>
                      <a:gd name="f43" fmla="*/ f39 f9 1"/>
                      <a:gd name="f44" fmla="*/ f40 f9 1"/>
                      <a:gd name="f45" fmla="+- 0 0 f41"/>
                      <a:gd name="f46" fmla="+- 0 0 f42"/>
                      <a:gd name="f47" fmla="*/ f43 1 f5"/>
                      <a:gd name="f48" fmla="*/ f44 1 f5"/>
                      <a:gd name="f49" fmla="*/ f45 f3 1"/>
                      <a:gd name="f50" fmla="*/ f46 f3 1"/>
                      <a:gd name="f51" fmla="+- 0 0 f47"/>
                      <a:gd name="f52" fmla="+- 0 0 f48"/>
                      <a:gd name="f53" fmla="*/ f49 1 f9"/>
                      <a:gd name="f54" fmla="*/ f50 1 f9"/>
                      <a:gd name="f55" fmla="+- f51 f9 0"/>
                      <a:gd name="f56" fmla="+- f52 f9 0"/>
                      <a:gd name="f57" fmla="+- f53 0 f4"/>
                      <a:gd name="f58" fmla="+- f54 0 f4"/>
                      <a:gd name="f59" fmla="+- f55 f15 0"/>
                      <a:gd name="f60" fmla="+- f56 f15 0"/>
                      <a:gd name="f61" fmla="cos 1 f57"/>
                      <a:gd name="f62" fmla="sin 1 f57"/>
                      <a:gd name="f63" fmla="cos 1 f58"/>
                      <a:gd name="f64" fmla="sin 1 f58"/>
                      <a:gd name="f65" fmla="+- 0 0 f59"/>
                      <a:gd name="f66" fmla="+- 0 0 f60"/>
                      <a:gd name="f67" fmla="+- 0 0 f61"/>
                      <a:gd name="f68" fmla="+- 0 0 f62"/>
                      <a:gd name="f69" fmla="+- 0 0 f63"/>
                      <a:gd name="f70" fmla="+- 0 0 f64"/>
                      <a:gd name="f71" fmla="*/ f65 f3 1"/>
                      <a:gd name="f72" fmla="*/ f66 f3 1"/>
                      <a:gd name="f73" fmla="*/ 10800 f67 1"/>
                      <a:gd name="f74" fmla="*/ 10800 f68 1"/>
                      <a:gd name="f75" fmla="*/ 10800 f69 1"/>
                      <a:gd name="f76" fmla="*/ 10800 f70 1"/>
                      <a:gd name="f77" fmla="*/ f71 1 f9"/>
                      <a:gd name="f78" fmla="*/ f72 1 f9"/>
                      <a:gd name="f79" fmla="+- f73 10800 0"/>
                      <a:gd name="f80" fmla="+- f74 10800 0"/>
                      <a:gd name="f81" fmla="+- f75 10800 0"/>
                      <a:gd name="f82" fmla="+- f76 10800 0"/>
                      <a:gd name="f83" fmla="+- f77 0 f4"/>
                      <a:gd name="f84" fmla="+- f78 0 f4"/>
                      <a:gd name="f85" fmla="cos 1 f83"/>
                      <a:gd name="f86" fmla="sin 1 f83"/>
                      <a:gd name="f87" fmla="cos 1 f84"/>
                      <a:gd name="f88" fmla="sin 1 f84"/>
                      <a:gd name="f89" fmla="+- f80 0 f31"/>
                      <a:gd name="f90" fmla="+- f79 0 f31"/>
                      <a:gd name="f91" fmla="+- f82 0 f31"/>
                      <a:gd name="f92" fmla="+- f81 0 f31"/>
                      <a:gd name="f93" fmla="+- 0 0 f85"/>
                      <a:gd name="f94" fmla="+- 0 0 f86"/>
                      <a:gd name="f95" fmla="+- 0 0 f87"/>
                      <a:gd name="f96" fmla="+- 0 0 f88"/>
                      <a:gd name="f97" fmla="at2 f89 f90"/>
                      <a:gd name="f98" fmla="at2 f91 f92"/>
                      <a:gd name="f99" fmla="*/ 10800 f93 1"/>
                      <a:gd name="f100" fmla="*/ 10800 f94 1"/>
                      <a:gd name="f101" fmla="*/ 10800 f95 1"/>
                      <a:gd name="f102" fmla="*/ 10800 f96 1"/>
                      <a:gd name="f103" fmla="+- f97 f4 0"/>
                      <a:gd name="f104" fmla="+- f98 f4 0"/>
                      <a:gd name="f105" fmla="*/ f99 f99 1"/>
                      <a:gd name="f106" fmla="*/ f100 f100 1"/>
                      <a:gd name="f107" fmla="*/ f101 f101 1"/>
                      <a:gd name="f108" fmla="*/ f102 f102 1"/>
                      <a:gd name="f109" fmla="*/ f103 f9 1"/>
                      <a:gd name="f110" fmla="*/ f104 f9 1"/>
                      <a:gd name="f111" fmla="+- f105 f106 0"/>
                      <a:gd name="f112" fmla="+- f107 f108 0"/>
                      <a:gd name="f113" fmla="*/ f109 1 f3"/>
                      <a:gd name="f114" fmla="*/ f110 1 f3"/>
                      <a:gd name="f115" fmla="sqrt f111"/>
                      <a:gd name="f116" fmla="sqrt f112"/>
                      <a:gd name="f117" fmla="+- 0 0 f113"/>
                      <a:gd name="f118" fmla="+- 0 0 f114"/>
                      <a:gd name="f119" fmla="*/ f10 1 f115"/>
                      <a:gd name="f120" fmla="*/ f10 1 f116"/>
                      <a:gd name="f121" fmla="+- 0 0 f117"/>
                      <a:gd name="f122" fmla="+- 0 0 f118"/>
                      <a:gd name="f123" fmla="*/ f93 f119 1"/>
                      <a:gd name="f124" fmla="*/ f94 f119 1"/>
                      <a:gd name="f125" fmla="*/ f95 f120 1"/>
                      <a:gd name="f126" fmla="*/ f96 f120 1"/>
                      <a:gd name="f127" fmla="*/ f121 f3 1"/>
                      <a:gd name="f128" fmla="*/ f122 f3 1"/>
                      <a:gd name="f129" fmla="+- 10800 0 f123"/>
                      <a:gd name="f130" fmla="+- 10800 0 f124"/>
                      <a:gd name="f131" fmla="+- 10800 0 f125"/>
                      <a:gd name="f132" fmla="+- 10800 0 f126"/>
                      <a:gd name="f133" fmla="*/ f127 1 f9"/>
                      <a:gd name="f134" fmla="*/ f128 1 f9"/>
                      <a:gd name="f135" fmla="*/ f129 f16 1"/>
                      <a:gd name="f136" fmla="*/ f130 f17 1"/>
                      <a:gd name="f137" fmla="*/ f131 f16 1"/>
                      <a:gd name="f138" fmla="*/ f132 f17 1"/>
                      <a:gd name="f139" fmla="+- f133 0 f4"/>
                      <a:gd name="f140" fmla="+- f134 0 f4"/>
                      <a:gd name="f141" fmla="cos 1 f139"/>
                      <a:gd name="f142" fmla="sin 1 f139"/>
                      <a:gd name="f143" fmla="+- f140 0 f139"/>
                      <a:gd name="f144" fmla="+- 0 0 f141"/>
                      <a:gd name="f145" fmla="+- 0 0 f142"/>
                      <a:gd name="f146" fmla="+- f143 f2 0"/>
                      <a:gd name="f147" fmla="*/ f28 f144 1"/>
                      <a:gd name="f148" fmla="*/ f28 f145 1"/>
                      <a:gd name="f149" fmla="?: f143 f143 f146"/>
                      <a:gd name="f150" fmla="*/ f147 f147 1"/>
                      <a:gd name="f151" fmla="*/ f148 f148 1"/>
                      <a:gd name="f152" fmla="+- f150 f151 0"/>
                      <a:gd name="f153" fmla="sqrt f152"/>
                      <a:gd name="f154" fmla="*/ f32 1 f153"/>
                      <a:gd name="f155" fmla="*/ f144 f154 1"/>
                      <a:gd name="f156" fmla="*/ f145 f154 1"/>
                      <a:gd name="f157" fmla="+- f31 0 f155"/>
                      <a:gd name="f158" fmla="+- f31 0 f156"/>
                    </a:gdLst>
                    <a:ahLst>
                      <a:ahPolar gdRefAng="f0" minAng="f8" maxAng="f12">
                        <a:pos x="f135" y="f136"/>
                      </a:ahPolar>
                      <a:ahPolar gdRefAng="f1" minAng="f8" maxAng="f12">
                        <a:pos x="f137" y="f138"/>
                      </a:ahPolar>
                    </a:ahLst>
                    <a:cxnLst>
                      <a:cxn ang="3cd4">
                        <a:pos x="hc" y="t"/>
                      </a:cxn>
                      <a:cxn ang="0">
                        <a:pos x="r" y="vc"/>
                      </a:cxn>
                      <a:cxn ang="cd4">
                        <a:pos x="hc" y="b"/>
                      </a:cxn>
                      <a:cxn ang="cd2">
                        <a:pos x="l" y="vc"/>
                      </a:cxn>
                    </a:cxnLst>
                    <a:rect l="f24" t="f27" r="f25" b="f26"/>
                    <a:pathLst>
                      <a:path w="21600" h="21600" stroke="0">
                        <a:moveTo>
                          <a:pt x="f157" y="f158"/>
                        </a:moveTo>
                        <a:arcTo wR="f28" hR="f28" stAng="f139" swAng="f149"/>
                        <a:lnTo>
                          <a:pt x="f11" y="f11"/>
                        </a:lnTo>
                        <a:close/>
                      </a:path>
                      <a:path w="21600" h="21600" fill="none">
                        <a:moveTo>
                          <a:pt x="f157" y="f158"/>
                        </a:moveTo>
                        <a:arcTo wR="f28" hR="f28" stAng="f139" swAng="f149"/>
                      </a:path>
                    </a:pathLst>
                  </a:custGeom>
                  <a:no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40" name="Freeform 39"/>
                  <p:cNvSpPr/>
                  <p:nvPr/>
                </p:nvSpPr>
                <p:spPr>
                  <a:xfrm flipH="1" flipV="1">
                    <a:off x="4772880" y="2141640"/>
                    <a:ext cx="2849400" cy="3876479"/>
                  </a:xfrm>
                  <a:custGeom>
                    <a:avLst>
                      <a:gd name="f0" fmla="val 21600000"/>
                      <a:gd name="f1" fmla="val 5400000"/>
                    </a:avLst>
                    <a:gdLst>
                      <a:gd name="f2" fmla="val 21600000"/>
                      <a:gd name="f3" fmla="val 10800000"/>
                      <a:gd name="f4" fmla="val 5400000"/>
                      <a:gd name="f5" fmla="val 180"/>
                      <a:gd name="f6" fmla="val w"/>
                      <a:gd name="f7" fmla="val h"/>
                      <a:gd name="f8" fmla="val 0"/>
                      <a:gd name="f9" fmla="*/ 5419351 1 1725033"/>
                      <a:gd name="f10" fmla="*/ 10800 10800 1"/>
                      <a:gd name="f11" fmla="val 10800"/>
                      <a:gd name="f12" fmla="val 21599999"/>
                      <a:gd name="f13" fmla="min 0 21600"/>
                      <a:gd name="f14" fmla="max 0 21600"/>
                      <a:gd name="f15" fmla="*/ f9 1 2"/>
                      <a:gd name="f16" fmla="*/ f6 1 21600"/>
                      <a:gd name="f17" fmla="*/ f7 1 21600"/>
                      <a:gd name="f18" fmla="*/ f9 1 180"/>
                      <a:gd name="f19" fmla="pin 0 f0 21599999"/>
                      <a:gd name="f20" fmla="pin 0 f1 21599999"/>
                      <a:gd name="f21" fmla="+- f14 0 f13"/>
                      <a:gd name="f22" fmla="+- 0 0 f19"/>
                      <a:gd name="f23" fmla="+- 0 0 f20"/>
                      <a:gd name="f24" fmla="*/ 10799 f16 1"/>
                      <a:gd name="f25" fmla="*/ 21599 f16 1"/>
                      <a:gd name="f26" fmla="*/ 10799 f17 1"/>
                      <a:gd name="f27" fmla="*/ 0 f17 1"/>
                      <a:gd name="f28" fmla="*/ f21 1 2"/>
                      <a:gd name="f29" fmla="+- f22 f4 0"/>
                      <a:gd name="f30" fmla="+- f23 f4 0"/>
                      <a:gd name="f31" fmla="+- f13 f28 0"/>
                      <a:gd name="f32" fmla="*/ f28 f28 1"/>
                      <a:gd name="f33" fmla="*/ f29 f5 1"/>
                      <a:gd name="f34" fmla="*/ f30 f5 1"/>
                      <a:gd name="f35" fmla="*/ f33 1 f3"/>
                      <a:gd name="f36" fmla="*/ f34 1 f3"/>
                      <a:gd name="f37" fmla="+- 0 0 f35"/>
                      <a:gd name="f38" fmla="+- 0 0 f36"/>
                      <a:gd name="f39" fmla="val f37"/>
                      <a:gd name="f40" fmla="val f38"/>
                      <a:gd name="f41" fmla="*/ f39 f18 1"/>
                      <a:gd name="f42" fmla="*/ f40 f18 1"/>
                      <a:gd name="f43" fmla="*/ f39 f9 1"/>
                      <a:gd name="f44" fmla="*/ f40 f9 1"/>
                      <a:gd name="f45" fmla="+- 0 0 f41"/>
                      <a:gd name="f46" fmla="+- 0 0 f42"/>
                      <a:gd name="f47" fmla="*/ f43 1 f5"/>
                      <a:gd name="f48" fmla="*/ f44 1 f5"/>
                      <a:gd name="f49" fmla="*/ f45 f3 1"/>
                      <a:gd name="f50" fmla="*/ f46 f3 1"/>
                      <a:gd name="f51" fmla="+- 0 0 f47"/>
                      <a:gd name="f52" fmla="+- 0 0 f48"/>
                      <a:gd name="f53" fmla="*/ f49 1 f9"/>
                      <a:gd name="f54" fmla="*/ f50 1 f9"/>
                      <a:gd name="f55" fmla="+- f51 f9 0"/>
                      <a:gd name="f56" fmla="+- f52 f9 0"/>
                      <a:gd name="f57" fmla="+- f53 0 f4"/>
                      <a:gd name="f58" fmla="+- f54 0 f4"/>
                      <a:gd name="f59" fmla="+- f55 f15 0"/>
                      <a:gd name="f60" fmla="+- f56 f15 0"/>
                      <a:gd name="f61" fmla="cos 1 f57"/>
                      <a:gd name="f62" fmla="sin 1 f57"/>
                      <a:gd name="f63" fmla="cos 1 f58"/>
                      <a:gd name="f64" fmla="sin 1 f58"/>
                      <a:gd name="f65" fmla="+- 0 0 f59"/>
                      <a:gd name="f66" fmla="+- 0 0 f60"/>
                      <a:gd name="f67" fmla="+- 0 0 f61"/>
                      <a:gd name="f68" fmla="+- 0 0 f62"/>
                      <a:gd name="f69" fmla="+- 0 0 f63"/>
                      <a:gd name="f70" fmla="+- 0 0 f64"/>
                      <a:gd name="f71" fmla="*/ f65 f3 1"/>
                      <a:gd name="f72" fmla="*/ f66 f3 1"/>
                      <a:gd name="f73" fmla="*/ 10800 f67 1"/>
                      <a:gd name="f74" fmla="*/ 10800 f68 1"/>
                      <a:gd name="f75" fmla="*/ 10800 f69 1"/>
                      <a:gd name="f76" fmla="*/ 10800 f70 1"/>
                      <a:gd name="f77" fmla="*/ f71 1 f9"/>
                      <a:gd name="f78" fmla="*/ f72 1 f9"/>
                      <a:gd name="f79" fmla="+- f73 10800 0"/>
                      <a:gd name="f80" fmla="+- f74 10800 0"/>
                      <a:gd name="f81" fmla="+- f75 10800 0"/>
                      <a:gd name="f82" fmla="+- f76 10800 0"/>
                      <a:gd name="f83" fmla="+- f77 0 f4"/>
                      <a:gd name="f84" fmla="+- f78 0 f4"/>
                      <a:gd name="f85" fmla="cos 1 f83"/>
                      <a:gd name="f86" fmla="sin 1 f83"/>
                      <a:gd name="f87" fmla="cos 1 f84"/>
                      <a:gd name="f88" fmla="sin 1 f84"/>
                      <a:gd name="f89" fmla="+- f80 0 f31"/>
                      <a:gd name="f90" fmla="+- f79 0 f31"/>
                      <a:gd name="f91" fmla="+- f82 0 f31"/>
                      <a:gd name="f92" fmla="+- f81 0 f31"/>
                      <a:gd name="f93" fmla="+- 0 0 f85"/>
                      <a:gd name="f94" fmla="+- 0 0 f86"/>
                      <a:gd name="f95" fmla="+- 0 0 f87"/>
                      <a:gd name="f96" fmla="+- 0 0 f88"/>
                      <a:gd name="f97" fmla="at2 f89 f90"/>
                      <a:gd name="f98" fmla="at2 f91 f92"/>
                      <a:gd name="f99" fmla="*/ 10800 f93 1"/>
                      <a:gd name="f100" fmla="*/ 10800 f94 1"/>
                      <a:gd name="f101" fmla="*/ 10800 f95 1"/>
                      <a:gd name="f102" fmla="*/ 10800 f96 1"/>
                      <a:gd name="f103" fmla="+- f97 f4 0"/>
                      <a:gd name="f104" fmla="+- f98 f4 0"/>
                      <a:gd name="f105" fmla="*/ f99 f99 1"/>
                      <a:gd name="f106" fmla="*/ f100 f100 1"/>
                      <a:gd name="f107" fmla="*/ f101 f101 1"/>
                      <a:gd name="f108" fmla="*/ f102 f102 1"/>
                      <a:gd name="f109" fmla="*/ f103 f9 1"/>
                      <a:gd name="f110" fmla="*/ f104 f9 1"/>
                      <a:gd name="f111" fmla="+- f105 f106 0"/>
                      <a:gd name="f112" fmla="+- f107 f108 0"/>
                      <a:gd name="f113" fmla="*/ f109 1 f3"/>
                      <a:gd name="f114" fmla="*/ f110 1 f3"/>
                      <a:gd name="f115" fmla="sqrt f111"/>
                      <a:gd name="f116" fmla="sqrt f112"/>
                      <a:gd name="f117" fmla="+- 0 0 f113"/>
                      <a:gd name="f118" fmla="+- 0 0 f114"/>
                      <a:gd name="f119" fmla="*/ f10 1 f115"/>
                      <a:gd name="f120" fmla="*/ f10 1 f116"/>
                      <a:gd name="f121" fmla="+- 0 0 f117"/>
                      <a:gd name="f122" fmla="+- 0 0 f118"/>
                      <a:gd name="f123" fmla="*/ f93 f119 1"/>
                      <a:gd name="f124" fmla="*/ f94 f119 1"/>
                      <a:gd name="f125" fmla="*/ f95 f120 1"/>
                      <a:gd name="f126" fmla="*/ f96 f120 1"/>
                      <a:gd name="f127" fmla="*/ f121 f3 1"/>
                      <a:gd name="f128" fmla="*/ f122 f3 1"/>
                      <a:gd name="f129" fmla="+- 10800 0 f123"/>
                      <a:gd name="f130" fmla="+- 10800 0 f124"/>
                      <a:gd name="f131" fmla="+- 10800 0 f125"/>
                      <a:gd name="f132" fmla="+- 10800 0 f126"/>
                      <a:gd name="f133" fmla="*/ f127 1 f9"/>
                      <a:gd name="f134" fmla="*/ f128 1 f9"/>
                      <a:gd name="f135" fmla="*/ f129 f16 1"/>
                      <a:gd name="f136" fmla="*/ f130 f17 1"/>
                      <a:gd name="f137" fmla="*/ f131 f16 1"/>
                      <a:gd name="f138" fmla="*/ f132 f17 1"/>
                      <a:gd name="f139" fmla="+- f133 0 f4"/>
                      <a:gd name="f140" fmla="+- f134 0 f4"/>
                      <a:gd name="f141" fmla="cos 1 f139"/>
                      <a:gd name="f142" fmla="sin 1 f139"/>
                      <a:gd name="f143" fmla="+- f140 0 f139"/>
                      <a:gd name="f144" fmla="+- 0 0 f141"/>
                      <a:gd name="f145" fmla="+- 0 0 f142"/>
                      <a:gd name="f146" fmla="+- f143 f2 0"/>
                      <a:gd name="f147" fmla="*/ f28 f144 1"/>
                      <a:gd name="f148" fmla="*/ f28 f145 1"/>
                      <a:gd name="f149" fmla="?: f143 f143 f146"/>
                      <a:gd name="f150" fmla="*/ f147 f147 1"/>
                      <a:gd name="f151" fmla="*/ f148 f148 1"/>
                      <a:gd name="f152" fmla="+- f150 f151 0"/>
                      <a:gd name="f153" fmla="sqrt f152"/>
                      <a:gd name="f154" fmla="*/ f32 1 f153"/>
                      <a:gd name="f155" fmla="*/ f144 f154 1"/>
                      <a:gd name="f156" fmla="*/ f145 f154 1"/>
                      <a:gd name="f157" fmla="+- f31 0 f155"/>
                      <a:gd name="f158" fmla="+- f31 0 f156"/>
                    </a:gdLst>
                    <a:ahLst>
                      <a:ahPolar gdRefAng="f0" minAng="f8" maxAng="f12">
                        <a:pos x="f135" y="f136"/>
                      </a:ahPolar>
                      <a:ahPolar gdRefAng="f1" minAng="f8" maxAng="f12">
                        <a:pos x="f137" y="f138"/>
                      </a:ahPolar>
                    </a:ahLst>
                    <a:cxnLst>
                      <a:cxn ang="3cd4">
                        <a:pos x="hc" y="t"/>
                      </a:cxn>
                      <a:cxn ang="0">
                        <a:pos x="r" y="vc"/>
                      </a:cxn>
                      <a:cxn ang="cd4">
                        <a:pos x="hc" y="b"/>
                      </a:cxn>
                      <a:cxn ang="cd2">
                        <a:pos x="l" y="vc"/>
                      </a:cxn>
                    </a:cxnLst>
                    <a:rect l="f24" t="f27" r="f25" b="f26"/>
                    <a:pathLst>
                      <a:path w="21600" h="21600" stroke="0">
                        <a:moveTo>
                          <a:pt x="f157" y="f158"/>
                        </a:moveTo>
                        <a:arcTo wR="f28" hR="f28" stAng="f139" swAng="f149"/>
                        <a:lnTo>
                          <a:pt x="f11" y="f11"/>
                        </a:lnTo>
                        <a:close/>
                      </a:path>
                      <a:path w="21600" h="21600" fill="none">
                        <a:moveTo>
                          <a:pt x="f157" y="f158"/>
                        </a:moveTo>
                        <a:arcTo wR="f28" hR="f28" stAng="f139" swAng="f149"/>
                      </a:path>
                    </a:pathLst>
                  </a:custGeom>
                  <a:no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grpSp>
          </p:grpSp>
          <p:grpSp>
            <p:nvGrpSpPr>
              <p:cNvPr id="41" name="Group 40"/>
              <p:cNvGrpSpPr/>
              <p:nvPr/>
            </p:nvGrpSpPr>
            <p:grpSpPr>
              <a:xfrm>
                <a:off x="4279320" y="2057400"/>
                <a:ext cx="3934440" cy="4044959"/>
                <a:chOff x="4279320" y="2057400"/>
                <a:chExt cx="3934440" cy="4044959"/>
              </a:xfrm>
            </p:grpSpPr>
            <p:grpSp>
              <p:nvGrpSpPr>
                <p:cNvPr id="42" name="Group 41"/>
                <p:cNvGrpSpPr/>
                <p:nvPr/>
              </p:nvGrpSpPr>
              <p:grpSpPr>
                <a:xfrm>
                  <a:off x="4280040" y="2057400"/>
                  <a:ext cx="3933720" cy="4044959"/>
                  <a:chOff x="4280040" y="2057400"/>
                  <a:chExt cx="3933720" cy="4044959"/>
                </a:xfrm>
              </p:grpSpPr>
              <p:sp>
                <p:nvSpPr>
                  <p:cNvPr id="43" name="Freeform 42"/>
                  <p:cNvSpPr/>
                  <p:nvPr/>
                </p:nvSpPr>
                <p:spPr>
                  <a:xfrm>
                    <a:off x="4280040" y="2057400"/>
                    <a:ext cx="3933720" cy="4044959"/>
                  </a:xfrm>
                  <a:custGeom>
                    <a:avLst>
                      <a:gd name="f0" fmla="val 21600000"/>
                      <a:gd name="f1" fmla="val 5400000"/>
                    </a:avLst>
                    <a:gdLst>
                      <a:gd name="f2" fmla="val 21600000"/>
                      <a:gd name="f3" fmla="val 10800000"/>
                      <a:gd name="f4" fmla="val 5400000"/>
                      <a:gd name="f5" fmla="val 180"/>
                      <a:gd name="f6" fmla="val w"/>
                      <a:gd name="f7" fmla="val h"/>
                      <a:gd name="f8" fmla="val 0"/>
                      <a:gd name="f9" fmla="*/ 5419351 1 1725033"/>
                      <a:gd name="f10" fmla="*/ 10800 10800 1"/>
                      <a:gd name="f11" fmla="val 10800"/>
                      <a:gd name="f12" fmla="val 21599999"/>
                      <a:gd name="f13" fmla="min 0 21600"/>
                      <a:gd name="f14" fmla="max 0 21600"/>
                      <a:gd name="f15" fmla="*/ f9 1 2"/>
                      <a:gd name="f16" fmla="*/ f6 1 21600"/>
                      <a:gd name="f17" fmla="*/ f7 1 21600"/>
                      <a:gd name="f18" fmla="*/ f9 1 180"/>
                      <a:gd name="f19" fmla="pin 0 f0 21599999"/>
                      <a:gd name="f20" fmla="pin 0 f1 21599999"/>
                      <a:gd name="f21" fmla="+- f14 0 f13"/>
                      <a:gd name="f22" fmla="+- 0 0 f19"/>
                      <a:gd name="f23" fmla="+- 0 0 f20"/>
                      <a:gd name="f24" fmla="*/ 10799 f16 1"/>
                      <a:gd name="f25" fmla="*/ 21599 f16 1"/>
                      <a:gd name="f26" fmla="*/ 10799 f17 1"/>
                      <a:gd name="f27" fmla="*/ 0 f17 1"/>
                      <a:gd name="f28" fmla="*/ f21 1 2"/>
                      <a:gd name="f29" fmla="+- f22 f4 0"/>
                      <a:gd name="f30" fmla="+- f23 f4 0"/>
                      <a:gd name="f31" fmla="+- f13 f28 0"/>
                      <a:gd name="f32" fmla="*/ f28 f28 1"/>
                      <a:gd name="f33" fmla="*/ f29 f5 1"/>
                      <a:gd name="f34" fmla="*/ f30 f5 1"/>
                      <a:gd name="f35" fmla="*/ f33 1 f3"/>
                      <a:gd name="f36" fmla="*/ f34 1 f3"/>
                      <a:gd name="f37" fmla="+- 0 0 f35"/>
                      <a:gd name="f38" fmla="+- 0 0 f36"/>
                      <a:gd name="f39" fmla="val f37"/>
                      <a:gd name="f40" fmla="val f38"/>
                      <a:gd name="f41" fmla="*/ f39 f18 1"/>
                      <a:gd name="f42" fmla="*/ f40 f18 1"/>
                      <a:gd name="f43" fmla="*/ f39 f9 1"/>
                      <a:gd name="f44" fmla="*/ f40 f9 1"/>
                      <a:gd name="f45" fmla="+- 0 0 f41"/>
                      <a:gd name="f46" fmla="+- 0 0 f42"/>
                      <a:gd name="f47" fmla="*/ f43 1 f5"/>
                      <a:gd name="f48" fmla="*/ f44 1 f5"/>
                      <a:gd name="f49" fmla="*/ f45 f3 1"/>
                      <a:gd name="f50" fmla="*/ f46 f3 1"/>
                      <a:gd name="f51" fmla="+- 0 0 f47"/>
                      <a:gd name="f52" fmla="+- 0 0 f48"/>
                      <a:gd name="f53" fmla="*/ f49 1 f9"/>
                      <a:gd name="f54" fmla="*/ f50 1 f9"/>
                      <a:gd name="f55" fmla="+- f51 f9 0"/>
                      <a:gd name="f56" fmla="+- f52 f9 0"/>
                      <a:gd name="f57" fmla="+- f53 0 f4"/>
                      <a:gd name="f58" fmla="+- f54 0 f4"/>
                      <a:gd name="f59" fmla="+- f55 f15 0"/>
                      <a:gd name="f60" fmla="+- f56 f15 0"/>
                      <a:gd name="f61" fmla="cos 1 f57"/>
                      <a:gd name="f62" fmla="sin 1 f57"/>
                      <a:gd name="f63" fmla="cos 1 f58"/>
                      <a:gd name="f64" fmla="sin 1 f58"/>
                      <a:gd name="f65" fmla="+- 0 0 f59"/>
                      <a:gd name="f66" fmla="+- 0 0 f60"/>
                      <a:gd name="f67" fmla="+- 0 0 f61"/>
                      <a:gd name="f68" fmla="+- 0 0 f62"/>
                      <a:gd name="f69" fmla="+- 0 0 f63"/>
                      <a:gd name="f70" fmla="+- 0 0 f64"/>
                      <a:gd name="f71" fmla="*/ f65 f3 1"/>
                      <a:gd name="f72" fmla="*/ f66 f3 1"/>
                      <a:gd name="f73" fmla="*/ 10800 f67 1"/>
                      <a:gd name="f74" fmla="*/ 10800 f68 1"/>
                      <a:gd name="f75" fmla="*/ 10800 f69 1"/>
                      <a:gd name="f76" fmla="*/ 10800 f70 1"/>
                      <a:gd name="f77" fmla="*/ f71 1 f9"/>
                      <a:gd name="f78" fmla="*/ f72 1 f9"/>
                      <a:gd name="f79" fmla="+- f73 10800 0"/>
                      <a:gd name="f80" fmla="+- f74 10800 0"/>
                      <a:gd name="f81" fmla="+- f75 10800 0"/>
                      <a:gd name="f82" fmla="+- f76 10800 0"/>
                      <a:gd name="f83" fmla="+- f77 0 f4"/>
                      <a:gd name="f84" fmla="+- f78 0 f4"/>
                      <a:gd name="f85" fmla="cos 1 f83"/>
                      <a:gd name="f86" fmla="sin 1 f83"/>
                      <a:gd name="f87" fmla="cos 1 f84"/>
                      <a:gd name="f88" fmla="sin 1 f84"/>
                      <a:gd name="f89" fmla="+- f80 0 f31"/>
                      <a:gd name="f90" fmla="+- f79 0 f31"/>
                      <a:gd name="f91" fmla="+- f82 0 f31"/>
                      <a:gd name="f92" fmla="+- f81 0 f31"/>
                      <a:gd name="f93" fmla="+- 0 0 f85"/>
                      <a:gd name="f94" fmla="+- 0 0 f86"/>
                      <a:gd name="f95" fmla="+- 0 0 f87"/>
                      <a:gd name="f96" fmla="+- 0 0 f88"/>
                      <a:gd name="f97" fmla="at2 f89 f90"/>
                      <a:gd name="f98" fmla="at2 f91 f92"/>
                      <a:gd name="f99" fmla="*/ 10800 f93 1"/>
                      <a:gd name="f100" fmla="*/ 10800 f94 1"/>
                      <a:gd name="f101" fmla="*/ 10800 f95 1"/>
                      <a:gd name="f102" fmla="*/ 10800 f96 1"/>
                      <a:gd name="f103" fmla="+- f97 f4 0"/>
                      <a:gd name="f104" fmla="+- f98 f4 0"/>
                      <a:gd name="f105" fmla="*/ f99 f99 1"/>
                      <a:gd name="f106" fmla="*/ f100 f100 1"/>
                      <a:gd name="f107" fmla="*/ f101 f101 1"/>
                      <a:gd name="f108" fmla="*/ f102 f102 1"/>
                      <a:gd name="f109" fmla="*/ f103 f9 1"/>
                      <a:gd name="f110" fmla="*/ f104 f9 1"/>
                      <a:gd name="f111" fmla="+- f105 f106 0"/>
                      <a:gd name="f112" fmla="+- f107 f108 0"/>
                      <a:gd name="f113" fmla="*/ f109 1 f3"/>
                      <a:gd name="f114" fmla="*/ f110 1 f3"/>
                      <a:gd name="f115" fmla="sqrt f111"/>
                      <a:gd name="f116" fmla="sqrt f112"/>
                      <a:gd name="f117" fmla="+- 0 0 f113"/>
                      <a:gd name="f118" fmla="+- 0 0 f114"/>
                      <a:gd name="f119" fmla="*/ f10 1 f115"/>
                      <a:gd name="f120" fmla="*/ f10 1 f116"/>
                      <a:gd name="f121" fmla="+- 0 0 f117"/>
                      <a:gd name="f122" fmla="+- 0 0 f118"/>
                      <a:gd name="f123" fmla="*/ f93 f119 1"/>
                      <a:gd name="f124" fmla="*/ f94 f119 1"/>
                      <a:gd name="f125" fmla="*/ f95 f120 1"/>
                      <a:gd name="f126" fmla="*/ f96 f120 1"/>
                      <a:gd name="f127" fmla="*/ f121 f3 1"/>
                      <a:gd name="f128" fmla="*/ f122 f3 1"/>
                      <a:gd name="f129" fmla="+- 10800 0 f123"/>
                      <a:gd name="f130" fmla="+- 10800 0 f124"/>
                      <a:gd name="f131" fmla="+- 10800 0 f125"/>
                      <a:gd name="f132" fmla="+- 10800 0 f126"/>
                      <a:gd name="f133" fmla="*/ f127 1 f9"/>
                      <a:gd name="f134" fmla="*/ f128 1 f9"/>
                      <a:gd name="f135" fmla="*/ f129 f16 1"/>
                      <a:gd name="f136" fmla="*/ f130 f17 1"/>
                      <a:gd name="f137" fmla="*/ f131 f16 1"/>
                      <a:gd name="f138" fmla="*/ f132 f17 1"/>
                      <a:gd name="f139" fmla="+- f133 0 f4"/>
                      <a:gd name="f140" fmla="+- f134 0 f4"/>
                      <a:gd name="f141" fmla="cos 1 f139"/>
                      <a:gd name="f142" fmla="sin 1 f139"/>
                      <a:gd name="f143" fmla="+- f140 0 f139"/>
                      <a:gd name="f144" fmla="+- 0 0 f141"/>
                      <a:gd name="f145" fmla="+- 0 0 f142"/>
                      <a:gd name="f146" fmla="+- f143 f2 0"/>
                      <a:gd name="f147" fmla="*/ f28 f144 1"/>
                      <a:gd name="f148" fmla="*/ f28 f145 1"/>
                      <a:gd name="f149" fmla="?: f143 f143 f146"/>
                      <a:gd name="f150" fmla="*/ f147 f147 1"/>
                      <a:gd name="f151" fmla="*/ f148 f148 1"/>
                      <a:gd name="f152" fmla="+- f150 f151 0"/>
                      <a:gd name="f153" fmla="sqrt f152"/>
                      <a:gd name="f154" fmla="*/ f32 1 f153"/>
                      <a:gd name="f155" fmla="*/ f144 f154 1"/>
                      <a:gd name="f156" fmla="*/ f145 f154 1"/>
                      <a:gd name="f157" fmla="+- f31 0 f155"/>
                      <a:gd name="f158" fmla="+- f31 0 f156"/>
                    </a:gdLst>
                    <a:ahLst>
                      <a:ahPolar gdRefAng="f0" minAng="f8" maxAng="f12">
                        <a:pos x="f135" y="f136"/>
                      </a:ahPolar>
                      <a:ahPolar gdRefAng="f1" minAng="f8" maxAng="f12">
                        <a:pos x="f137" y="f138"/>
                      </a:ahPolar>
                    </a:ahLst>
                    <a:cxnLst>
                      <a:cxn ang="3cd4">
                        <a:pos x="hc" y="t"/>
                      </a:cxn>
                      <a:cxn ang="0">
                        <a:pos x="r" y="vc"/>
                      </a:cxn>
                      <a:cxn ang="cd4">
                        <a:pos x="hc" y="b"/>
                      </a:cxn>
                      <a:cxn ang="cd2">
                        <a:pos x="l" y="vc"/>
                      </a:cxn>
                    </a:cxnLst>
                    <a:rect l="f24" t="f27" r="f25" b="f26"/>
                    <a:pathLst>
                      <a:path w="21600" h="21600" stroke="0">
                        <a:moveTo>
                          <a:pt x="f157" y="f158"/>
                        </a:moveTo>
                        <a:arcTo wR="f28" hR="f28" stAng="f139" swAng="f149"/>
                        <a:lnTo>
                          <a:pt x="f11" y="f11"/>
                        </a:lnTo>
                        <a:close/>
                      </a:path>
                      <a:path w="21600" h="21600" fill="none">
                        <a:moveTo>
                          <a:pt x="f157" y="f158"/>
                        </a:moveTo>
                        <a:arcTo wR="f28" hR="f28" stAng="f139" swAng="f149"/>
                      </a:path>
                    </a:pathLst>
                  </a:custGeom>
                  <a:no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44" name="Freeform 43"/>
                  <p:cNvSpPr/>
                  <p:nvPr/>
                </p:nvSpPr>
                <p:spPr>
                  <a:xfrm flipV="1">
                    <a:off x="4280040" y="2141640"/>
                    <a:ext cx="3933720" cy="3876479"/>
                  </a:xfrm>
                  <a:custGeom>
                    <a:avLst>
                      <a:gd name="f0" fmla="val 21600000"/>
                      <a:gd name="f1" fmla="val 5400000"/>
                    </a:avLst>
                    <a:gdLst>
                      <a:gd name="f2" fmla="val 21600000"/>
                      <a:gd name="f3" fmla="val 10800000"/>
                      <a:gd name="f4" fmla="val 5400000"/>
                      <a:gd name="f5" fmla="val 180"/>
                      <a:gd name="f6" fmla="val w"/>
                      <a:gd name="f7" fmla="val h"/>
                      <a:gd name="f8" fmla="val 0"/>
                      <a:gd name="f9" fmla="*/ 5419351 1 1725033"/>
                      <a:gd name="f10" fmla="*/ 10800 10800 1"/>
                      <a:gd name="f11" fmla="val 10800"/>
                      <a:gd name="f12" fmla="val 21599999"/>
                      <a:gd name="f13" fmla="min 0 21600"/>
                      <a:gd name="f14" fmla="max 0 21600"/>
                      <a:gd name="f15" fmla="*/ f9 1 2"/>
                      <a:gd name="f16" fmla="*/ f6 1 21600"/>
                      <a:gd name="f17" fmla="*/ f7 1 21600"/>
                      <a:gd name="f18" fmla="*/ f9 1 180"/>
                      <a:gd name="f19" fmla="pin 0 f0 21599999"/>
                      <a:gd name="f20" fmla="pin 0 f1 21599999"/>
                      <a:gd name="f21" fmla="+- f14 0 f13"/>
                      <a:gd name="f22" fmla="+- 0 0 f19"/>
                      <a:gd name="f23" fmla="+- 0 0 f20"/>
                      <a:gd name="f24" fmla="*/ 10799 f16 1"/>
                      <a:gd name="f25" fmla="*/ 21599 f16 1"/>
                      <a:gd name="f26" fmla="*/ 10799 f17 1"/>
                      <a:gd name="f27" fmla="*/ 0 f17 1"/>
                      <a:gd name="f28" fmla="*/ f21 1 2"/>
                      <a:gd name="f29" fmla="+- f22 f4 0"/>
                      <a:gd name="f30" fmla="+- f23 f4 0"/>
                      <a:gd name="f31" fmla="+- f13 f28 0"/>
                      <a:gd name="f32" fmla="*/ f28 f28 1"/>
                      <a:gd name="f33" fmla="*/ f29 f5 1"/>
                      <a:gd name="f34" fmla="*/ f30 f5 1"/>
                      <a:gd name="f35" fmla="*/ f33 1 f3"/>
                      <a:gd name="f36" fmla="*/ f34 1 f3"/>
                      <a:gd name="f37" fmla="+- 0 0 f35"/>
                      <a:gd name="f38" fmla="+- 0 0 f36"/>
                      <a:gd name="f39" fmla="val f37"/>
                      <a:gd name="f40" fmla="val f38"/>
                      <a:gd name="f41" fmla="*/ f39 f18 1"/>
                      <a:gd name="f42" fmla="*/ f40 f18 1"/>
                      <a:gd name="f43" fmla="*/ f39 f9 1"/>
                      <a:gd name="f44" fmla="*/ f40 f9 1"/>
                      <a:gd name="f45" fmla="+- 0 0 f41"/>
                      <a:gd name="f46" fmla="+- 0 0 f42"/>
                      <a:gd name="f47" fmla="*/ f43 1 f5"/>
                      <a:gd name="f48" fmla="*/ f44 1 f5"/>
                      <a:gd name="f49" fmla="*/ f45 f3 1"/>
                      <a:gd name="f50" fmla="*/ f46 f3 1"/>
                      <a:gd name="f51" fmla="+- 0 0 f47"/>
                      <a:gd name="f52" fmla="+- 0 0 f48"/>
                      <a:gd name="f53" fmla="*/ f49 1 f9"/>
                      <a:gd name="f54" fmla="*/ f50 1 f9"/>
                      <a:gd name="f55" fmla="+- f51 f9 0"/>
                      <a:gd name="f56" fmla="+- f52 f9 0"/>
                      <a:gd name="f57" fmla="+- f53 0 f4"/>
                      <a:gd name="f58" fmla="+- f54 0 f4"/>
                      <a:gd name="f59" fmla="+- f55 f15 0"/>
                      <a:gd name="f60" fmla="+- f56 f15 0"/>
                      <a:gd name="f61" fmla="cos 1 f57"/>
                      <a:gd name="f62" fmla="sin 1 f57"/>
                      <a:gd name="f63" fmla="cos 1 f58"/>
                      <a:gd name="f64" fmla="sin 1 f58"/>
                      <a:gd name="f65" fmla="+- 0 0 f59"/>
                      <a:gd name="f66" fmla="+- 0 0 f60"/>
                      <a:gd name="f67" fmla="+- 0 0 f61"/>
                      <a:gd name="f68" fmla="+- 0 0 f62"/>
                      <a:gd name="f69" fmla="+- 0 0 f63"/>
                      <a:gd name="f70" fmla="+- 0 0 f64"/>
                      <a:gd name="f71" fmla="*/ f65 f3 1"/>
                      <a:gd name="f72" fmla="*/ f66 f3 1"/>
                      <a:gd name="f73" fmla="*/ 10800 f67 1"/>
                      <a:gd name="f74" fmla="*/ 10800 f68 1"/>
                      <a:gd name="f75" fmla="*/ 10800 f69 1"/>
                      <a:gd name="f76" fmla="*/ 10800 f70 1"/>
                      <a:gd name="f77" fmla="*/ f71 1 f9"/>
                      <a:gd name="f78" fmla="*/ f72 1 f9"/>
                      <a:gd name="f79" fmla="+- f73 10800 0"/>
                      <a:gd name="f80" fmla="+- f74 10800 0"/>
                      <a:gd name="f81" fmla="+- f75 10800 0"/>
                      <a:gd name="f82" fmla="+- f76 10800 0"/>
                      <a:gd name="f83" fmla="+- f77 0 f4"/>
                      <a:gd name="f84" fmla="+- f78 0 f4"/>
                      <a:gd name="f85" fmla="cos 1 f83"/>
                      <a:gd name="f86" fmla="sin 1 f83"/>
                      <a:gd name="f87" fmla="cos 1 f84"/>
                      <a:gd name="f88" fmla="sin 1 f84"/>
                      <a:gd name="f89" fmla="+- f80 0 f31"/>
                      <a:gd name="f90" fmla="+- f79 0 f31"/>
                      <a:gd name="f91" fmla="+- f82 0 f31"/>
                      <a:gd name="f92" fmla="+- f81 0 f31"/>
                      <a:gd name="f93" fmla="+- 0 0 f85"/>
                      <a:gd name="f94" fmla="+- 0 0 f86"/>
                      <a:gd name="f95" fmla="+- 0 0 f87"/>
                      <a:gd name="f96" fmla="+- 0 0 f88"/>
                      <a:gd name="f97" fmla="at2 f89 f90"/>
                      <a:gd name="f98" fmla="at2 f91 f92"/>
                      <a:gd name="f99" fmla="*/ 10800 f93 1"/>
                      <a:gd name="f100" fmla="*/ 10800 f94 1"/>
                      <a:gd name="f101" fmla="*/ 10800 f95 1"/>
                      <a:gd name="f102" fmla="*/ 10800 f96 1"/>
                      <a:gd name="f103" fmla="+- f97 f4 0"/>
                      <a:gd name="f104" fmla="+- f98 f4 0"/>
                      <a:gd name="f105" fmla="*/ f99 f99 1"/>
                      <a:gd name="f106" fmla="*/ f100 f100 1"/>
                      <a:gd name="f107" fmla="*/ f101 f101 1"/>
                      <a:gd name="f108" fmla="*/ f102 f102 1"/>
                      <a:gd name="f109" fmla="*/ f103 f9 1"/>
                      <a:gd name="f110" fmla="*/ f104 f9 1"/>
                      <a:gd name="f111" fmla="+- f105 f106 0"/>
                      <a:gd name="f112" fmla="+- f107 f108 0"/>
                      <a:gd name="f113" fmla="*/ f109 1 f3"/>
                      <a:gd name="f114" fmla="*/ f110 1 f3"/>
                      <a:gd name="f115" fmla="sqrt f111"/>
                      <a:gd name="f116" fmla="sqrt f112"/>
                      <a:gd name="f117" fmla="+- 0 0 f113"/>
                      <a:gd name="f118" fmla="+- 0 0 f114"/>
                      <a:gd name="f119" fmla="*/ f10 1 f115"/>
                      <a:gd name="f120" fmla="*/ f10 1 f116"/>
                      <a:gd name="f121" fmla="+- 0 0 f117"/>
                      <a:gd name="f122" fmla="+- 0 0 f118"/>
                      <a:gd name="f123" fmla="*/ f93 f119 1"/>
                      <a:gd name="f124" fmla="*/ f94 f119 1"/>
                      <a:gd name="f125" fmla="*/ f95 f120 1"/>
                      <a:gd name="f126" fmla="*/ f96 f120 1"/>
                      <a:gd name="f127" fmla="*/ f121 f3 1"/>
                      <a:gd name="f128" fmla="*/ f122 f3 1"/>
                      <a:gd name="f129" fmla="+- 10800 0 f123"/>
                      <a:gd name="f130" fmla="+- 10800 0 f124"/>
                      <a:gd name="f131" fmla="+- 10800 0 f125"/>
                      <a:gd name="f132" fmla="+- 10800 0 f126"/>
                      <a:gd name="f133" fmla="*/ f127 1 f9"/>
                      <a:gd name="f134" fmla="*/ f128 1 f9"/>
                      <a:gd name="f135" fmla="*/ f129 f16 1"/>
                      <a:gd name="f136" fmla="*/ f130 f17 1"/>
                      <a:gd name="f137" fmla="*/ f131 f16 1"/>
                      <a:gd name="f138" fmla="*/ f132 f17 1"/>
                      <a:gd name="f139" fmla="+- f133 0 f4"/>
                      <a:gd name="f140" fmla="+- f134 0 f4"/>
                      <a:gd name="f141" fmla="cos 1 f139"/>
                      <a:gd name="f142" fmla="sin 1 f139"/>
                      <a:gd name="f143" fmla="+- f140 0 f139"/>
                      <a:gd name="f144" fmla="+- 0 0 f141"/>
                      <a:gd name="f145" fmla="+- 0 0 f142"/>
                      <a:gd name="f146" fmla="+- f143 f2 0"/>
                      <a:gd name="f147" fmla="*/ f28 f144 1"/>
                      <a:gd name="f148" fmla="*/ f28 f145 1"/>
                      <a:gd name="f149" fmla="?: f143 f143 f146"/>
                      <a:gd name="f150" fmla="*/ f147 f147 1"/>
                      <a:gd name="f151" fmla="*/ f148 f148 1"/>
                      <a:gd name="f152" fmla="+- f150 f151 0"/>
                      <a:gd name="f153" fmla="sqrt f152"/>
                      <a:gd name="f154" fmla="*/ f32 1 f153"/>
                      <a:gd name="f155" fmla="*/ f144 f154 1"/>
                      <a:gd name="f156" fmla="*/ f145 f154 1"/>
                      <a:gd name="f157" fmla="+- f31 0 f155"/>
                      <a:gd name="f158" fmla="+- f31 0 f156"/>
                    </a:gdLst>
                    <a:ahLst>
                      <a:ahPolar gdRefAng="f0" minAng="f8" maxAng="f12">
                        <a:pos x="f135" y="f136"/>
                      </a:ahPolar>
                      <a:ahPolar gdRefAng="f1" minAng="f8" maxAng="f12">
                        <a:pos x="f137" y="f138"/>
                      </a:ahPolar>
                    </a:ahLst>
                    <a:cxnLst>
                      <a:cxn ang="3cd4">
                        <a:pos x="hc" y="t"/>
                      </a:cxn>
                      <a:cxn ang="0">
                        <a:pos x="r" y="vc"/>
                      </a:cxn>
                      <a:cxn ang="cd4">
                        <a:pos x="hc" y="b"/>
                      </a:cxn>
                      <a:cxn ang="cd2">
                        <a:pos x="l" y="vc"/>
                      </a:cxn>
                    </a:cxnLst>
                    <a:rect l="f24" t="f27" r="f25" b="f26"/>
                    <a:pathLst>
                      <a:path w="21600" h="21600" stroke="0">
                        <a:moveTo>
                          <a:pt x="f157" y="f158"/>
                        </a:moveTo>
                        <a:arcTo wR="f28" hR="f28" stAng="f139" swAng="f149"/>
                        <a:lnTo>
                          <a:pt x="f11" y="f11"/>
                        </a:lnTo>
                        <a:close/>
                      </a:path>
                      <a:path w="21600" h="21600" fill="none">
                        <a:moveTo>
                          <a:pt x="f157" y="f158"/>
                        </a:moveTo>
                        <a:arcTo wR="f28" hR="f28" stAng="f139" swAng="f149"/>
                      </a:path>
                    </a:pathLst>
                  </a:custGeom>
                  <a:no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grpSp>
            <p:grpSp>
              <p:nvGrpSpPr>
                <p:cNvPr id="45" name="Group 44"/>
                <p:cNvGrpSpPr/>
                <p:nvPr/>
              </p:nvGrpSpPr>
              <p:grpSpPr>
                <a:xfrm>
                  <a:off x="4279320" y="2057400"/>
                  <a:ext cx="3933720" cy="4044959"/>
                  <a:chOff x="4279320" y="2057400"/>
                  <a:chExt cx="3933720" cy="4044959"/>
                </a:xfrm>
              </p:grpSpPr>
              <p:sp>
                <p:nvSpPr>
                  <p:cNvPr id="46" name="Freeform 45"/>
                  <p:cNvSpPr/>
                  <p:nvPr/>
                </p:nvSpPr>
                <p:spPr>
                  <a:xfrm flipH="1">
                    <a:off x="4279320" y="2057400"/>
                    <a:ext cx="3933720" cy="4044959"/>
                  </a:xfrm>
                  <a:custGeom>
                    <a:avLst>
                      <a:gd name="f0" fmla="val 21600000"/>
                      <a:gd name="f1" fmla="val 5400000"/>
                    </a:avLst>
                    <a:gdLst>
                      <a:gd name="f2" fmla="val 21600000"/>
                      <a:gd name="f3" fmla="val 10800000"/>
                      <a:gd name="f4" fmla="val 5400000"/>
                      <a:gd name="f5" fmla="val 180"/>
                      <a:gd name="f6" fmla="val w"/>
                      <a:gd name="f7" fmla="val h"/>
                      <a:gd name="f8" fmla="val 0"/>
                      <a:gd name="f9" fmla="*/ 5419351 1 1725033"/>
                      <a:gd name="f10" fmla="*/ 10800 10800 1"/>
                      <a:gd name="f11" fmla="val 10800"/>
                      <a:gd name="f12" fmla="val 21599999"/>
                      <a:gd name="f13" fmla="min 0 21600"/>
                      <a:gd name="f14" fmla="max 0 21600"/>
                      <a:gd name="f15" fmla="*/ f9 1 2"/>
                      <a:gd name="f16" fmla="*/ f6 1 21600"/>
                      <a:gd name="f17" fmla="*/ f7 1 21600"/>
                      <a:gd name="f18" fmla="*/ f9 1 180"/>
                      <a:gd name="f19" fmla="pin 0 f0 21599999"/>
                      <a:gd name="f20" fmla="pin 0 f1 21599999"/>
                      <a:gd name="f21" fmla="+- f14 0 f13"/>
                      <a:gd name="f22" fmla="+- 0 0 f19"/>
                      <a:gd name="f23" fmla="+- 0 0 f20"/>
                      <a:gd name="f24" fmla="*/ 10799 f16 1"/>
                      <a:gd name="f25" fmla="*/ 21599 f16 1"/>
                      <a:gd name="f26" fmla="*/ 10799 f17 1"/>
                      <a:gd name="f27" fmla="*/ 0 f17 1"/>
                      <a:gd name="f28" fmla="*/ f21 1 2"/>
                      <a:gd name="f29" fmla="+- f22 f4 0"/>
                      <a:gd name="f30" fmla="+- f23 f4 0"/>
                      <a:gd name="f31" fmla="+- f13 f28 0"/>
                      <a:gd name="f32" fmla="*/ f28 f28 1"/>
                      <a:gd name="f33" fmla="*/ f29 f5 1"/>
                      <a:gd name="f34" fmla="*/ f30 f5 1"/>
                      <a:gd name="f35" fmla="*/ f33 1 f3"/>
                      <a:gd name="f36" fmla="*/ f34 1 f3"/>
                      <a:gd name="f37" fmla="+- 0 0 f35"/>
                      <a:gd name="f38" fmla="+- 0 0 f36"/>
                      <a:gd name="f39" fmla="val f37"/>
                      <a:gd name="f40" fmla="val f38"/>
                      <a:gd name="f41" fmla="*/ f39 f18 1"/>
                      <a:gd name="f42" fmla="*/ f40 f18 1"/>
                      <a:gd name="f43" fmla="*/ f39 f9 1"/>
                      <a:gd name="f44" fmla="*/ f40 f9 1"/>
                      <a:gd name="f45" fmla="+- 0 0 f41"/>
                      <a:gd name="f46" fmla="+- 0 0 f42"/>
                      <a:gd name="f47" fmla="*/ f43 1 f5"/>
                      <a:gd name="f48" fmla="*/ f44 1 f5"/>
                      <a:gd name="f49" fmla="*/ f45 f3 1"/>
                      <a:gd name="f50" fmla="*/ f46 f3 1"/>
                      <a:gd name="f51" fmla="+- 0 0 f47"/>
                      <a:gd name="f52" fmla="+- 0 0 f48"/>
                      <a:gd name="f53" fmla="*/ f49 1 f9"/>
                      <a:gd name="f54" fmla="*/ f50 1 f9"/>
                      <a:gd name="f55" fmla="+- f51 f9 0"/>
                      <a:gd name="f56" fmla="+- f52 f9 0"/>
                      <a:gd name="f57" fmla="+- f53 0 f4"/>
                      <a:gd name="f58" fmla="+- f54 0 f4"/>
                      <a:gd name="f59" fmla="+- f55 f15 0"/>
                      <a:gd name="f60" fmla="+- f56 f15 0"/>
                      <a:gd name="f61" fmla="cos 1 f57"/>
                      <a:gd name="f62" fmla="sin 1 f57"/>
                      <a:gd name="f63" fmla="cos 1 f58"/>
                      <a:gd name="f64" fmla="sin 1 f58"/>
                      <a:gd name="f65" fmla="+- 0 0 f59"/>
                      <a:gd name="f66" fmla="+- 0 0 f60"/>
                      <a:gd name="f67" fmla="+- 0 0 f61"/>
                      <a:gd name="f68" fmla="+- 0 0 f62"/>
                      <a:gd name="f69" fmla="+- 0 0 f63"/>
                      <a:gd name="f70" fmla="+- 0 0 f64"/>
                      <a:gd name="f71" fmla="*/ f65 f3 1"/>
                      <a:gd name="f72" fmla="*/ f66 f3 1"/>
                      <a:gd name="f73" fmla="*/ 10800 f67 1"/>
                      <a:gd name="f74" fmla="*/ 10800 f68 1"/>
                      <a:gd name="f75" fmla="*/ 10800 f69 1"/>
                      <a:gd name="f76" fmla="*/ 10800 f70 1"/>
                      <a:gd name="f77" fmla="*/ f71 1 f9"/>
                      <a:gd name="f78" fmla="*/ f72 1 f9"/>
                      <a:gd name="f79" fmla="+- f73 10800 0"/>
                      <a:gd name="f80" fmla="+- f74 10800 0"/>
                      <a:gd name="f81" fmla="+- f75 10800 0"/>
                      <a:gd name="f82" fmla="+- f76 10800 0"/>
                      <a:gd name="f83" fmla="+- f77 0 f4"/>
                      <a:gd name="f84" fmla="+- f78 0 f4"/>
                      <a:gd name="f85" fmla="cos 1 f83"/>
                      <a:gd name="f86" fmla="sin 1 f83"/>
                      <a:gd name="f87" fmla="cos 1 f84"/>
                      <a:gd name="f88" fmla="sin 1 f84"/>
                      <a:gd name="f89" fmla="+- f80 0 f31"/>
                      <a:gd name="f90" fmla="+- f79 0 f31"/>
                      <a:gd name="f91" fmla="+- f82 0 f31"/>
                      <a:gd name="f92" fmla="+- f81 0 f31"/>
                      <a:gd name="f93" fmla="+- 0 0 f85"/>
                      <a:gd name="f94" fmla="+- 0 0 f86"/>
                      <a:gd name="f95" fmla="+- 0 0 f87"/>
                      <a:gd name="f96" fmla="+- 0 0 f88"/>
                      <a:gd name="f97" fmla="at2 f89 f90"/>
                      <a:gd name="f98" fmla="at2 f91 f92"/>
                      <a:gd name="f99" fmla="*/ 10800 f93 1"/>
                      <a:gd name="f100" fmla="*/ 10800 f94 1"/>
                      <a:gd name="f101" fmla="*/ 10800 f95 1"/>
                      <a:gd name="f102" fmla="*/ 10800 f96 1"/>
                      <a:gd name="f103" fmla="+- f97 f4 0"/>
                      <a:gd name="f104" fmla="+- f98 f4 0"/>
                      <a:gd name="f105" fmla="*/ f99 f99 1"/>
                      <a:gd name="f106" fmla="*/ f100 f100 1"/>
                      <a:gd name="f107" fmla="*/ f101 f101 1"/>
                      <a:gd name="f108" fmla="*/ f102 f102 1"/>
                      <a:gd name="f109" fmla="*/ f103 f9 1"/>
                      <a:gd name="f110" fmla="*/ f104 f9 1"/>
                      <a:gd name="f111" fmla="+- f105 f106 0"/>
                      <a:gd name="f112" fmla="+- f107 f108 0"/>
                      <a:gd name="f113" fmla="*/ f109 1 f3"/>
                      <a:gd name="f114" fmla="*/ f110 1 f3"/>
                      <a:gd name="f115" fmla="sqrt f111"/>
                      <a:gd name="f116" fmla="sqrt f112"/>
                      <a:gd name="f117" fmla="+- 0 0 f113"/>
                      <a:gd name="f118" fmla="+- 0 0 f114"/>
                      <a:gd name="f119" fmla="*/ f10 1 f115"/>
                      <a:gd name="f120" fmla="*/ f10 1 f116"/>
                      <a:gd name="f121" fmla="+- 0 0 f117"/>
                      <a:gd name="f122" fmla="+- 0 0 f118"/>
                      <a:gd name="f123" fmla="*/ f93 f119 1"/>
                      <a:gd name="f124" fmla="*/ f94 f119 1"/>
                      <a:gd name="f125" fmla="*/ f95 f120 1"/>
                      <a:gd name="f126" fmla="*/ f96 f120 1"/>
                      <a:gd name="f127" fmla="*/ f121 f3 1"/>
                      <a:gd name="f128" fmla="*/ f122 f3 1"/>
                      <a:gd name="f129" fmla="+- 10800 0 f123"/>
                      <a:gd name="f130" fmla="+- 10800 0 f124"/>
                      <a:gd name="f131" fmla="+- 10800 0 f125"/>
                      <a:gd name="f132" fmla="+- 10800 0 f126"/>
                      <a:gd name="f133" fmla="*/ f127 1 f9"/>
                      <a:gd name="f134" fmla="*/ f128 1 f9"/>
                      <a:gd name="f135" fmla="*/ f129 f16 1"/>
                      <a:gd name="f136" fmla="*/ f130 f17 1"/>
                      <a:gd name="f137" fmla="*/ f131 f16 1"/>
                      <a:gd name="f138" fmla="*/ f132 f17 1"/>
                      <a:gd name="f139" fmla="+- f133 0 f4"/>
                      <a:gd name="f140" fmla="+- f134 0 f4"/>
                      <a:gd name="f141" fmla="cos 1 f139"/>
                      <a:gd name="f142" fmla="sin 1 f139"/>
                      <a:gd name="f143" fmla="+- f140 0 f139"/>
                      <a:gd name="f144" fmla="+- 0 0 f141"/>
                      <a:gd name="f145" fmla="+- 0 0 f142"/>
                      <a:gd name="f146" fmla="+- f143 f2 0"/>
                      <a:gd name="f147" fmla="*/ f28 f144 1"/>
                      <a:gd name="f148" fmla="*/ f28 f145 1"/>
                      <a:gd name="f149" fmla="?: f143 f143 f146"/>
                      <a:gd name="f150" fmla="*/ f147 f147 1"/>
                      <a:gd name="f151" fmla="*/ f148 f148 1"/>
                      <a:gd name="f152" fmla="+- f150 f151 0"/>
                      <a:gd name="f153" fmla="sqrt f152"/>
                      <a:gd name="f154" fmla="*/ f32 1 f153"/>
                      <a:gd name="f155" fmla="*/ f144 f154 1"/>
                      <a:gd name="f156" fmla="*/ f145 f154 1"/>
                      <a:gd name="f157" fmla="+- f31 0 f155"/>
                      <a:gd name="f158" fmla="+- f31 0 f156"/>
                    </a:gdLst>
                    <a:ahLst>
                      <a:ahPolar gdRefAng="f0" minAng="f8" maxAng="f12">
                        <a:pos x="f135" y="f136"/>
                      </a:ahPolar>
                      <a:ahPolar gdRefAng="f1" minAng="f8" maxAng="f12">
                        <a:pos x="f137" y="f138"/>
                      </a:ahPolar>
                    </a:ahLst>
                    <a:cxnLst>
                      <a:cxn ang="3cd4">
                        <a:pos x="hc" y="t"/>
                      </a:cxn>
                      <a:cxn ang="0">
                        <a:pos x="r" y="vc"/>
                      </a:cxn>
                      <a:cxn ang="cd4">
                        <a:pos x="hc" y="b"/>
                      </a:cxn>
                      <a:cxn ang="cd2">
                        <a:pos x="l" y="vc"/>
                      </a:cxn>
                    </a:cxnLst>
                    <a:rect l="f24" t="f27" r="f25" b="f26"/>
                    <a:pathLst>
                      <a:path w="21600" h="21600" stroke="0">
                        <a:moveTo>
                          <a:pt x="f157" y="f158"/>
                        </a:moveTo>
                        <a:arcTo wR="f28" hR="f28" stAng="f139" swAng="f149"/>
                        <a:lnTo>
                          <a:pt x="f11" y="f11"/>
                        </a:lnTo>
                        <a:close/>
                      </a:path>
                      <a:path w="21600" h="21600" fill="none">
                        <a:moveTo>
                          <a:pt x="f157" y="f158"/>
                        </a:moveTo>
                        <a:arcTo wR="f28" hR="f28" stAng="f139" swAng="f149"/>
                      </a:path>
                    </a:pathLst>
                  </a:custGeom>
                  <a:no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47" name="Freeform 46"/>
                  <p:cNvSpPr/>
                  <p:nvPr/>
                </p:nvSpPr>
                <p:spPr>
                  <a:xfrm flipH="1" flipV="1">
                    <a:off x="4279320" y="2141640"/>
                    <a:ext cx="3933720" cy="3876479"/>
                  </a:xfrm>
                  <a:custGeom>
                    <a:avLst>
                      <a:gd name="f0" fmla="val 21600000"/>
                      <a:gd name="f1" fmla="val 5400000"/>
                    </a:avLst>
                    <a:gdLst>
                      <a:gd name="f2" fmla="val 21600000"/>
                      <a:gd name="f3" fmla="val 10800000"/>
                      <a:gd name="f4" fmla="val 5400000"/>
                      <a:gd name="f5" fmla="val 180"/>
                      <a:gd name="f6" fmla="val w"/>
                      <a:gd name="f7" fmla="val h"/>
                      <a:gd name="f8" fmla="val 0"/>
                      <a:gd name="f9" fmla="*/ 5419351 1 1725033"/>
                      <a:gd name="f10" fmla="*/ 10800 10800 1"/>
                      <a:gd name="f11" fmla="val 10800"/>
                      <a:gd name="f12" fmla="val 21599999"/>
                      <a:gd name="f13" fmla="min 0 21600"/>
                      <a:gd name="f14" fmla="max 0 21600"/>
                      <a:gd name="f15" fmla="*/ f9 1 2"/>
                      <a:gd name="f16" fmla="*/ f6 1 21600"/>
                      <a:gd name="f17" fmla="*/ f7 1 21600"/>
                      <a:gd name="f18" fmla="*/ f9 1 180"/>
                      <a:gd name="f19" fmla="pin 0 f0 21599999"/>
                      <a:gd name="f20" fmla="pin 0 f1 21599999"/>
                      <a:gd name="f21" fmla="+- f14 0 f13"/>
                      <a:gd name="f22" fmla="+- 0 0 f19"/>
                      <a:gd name="f23" fmla="+- 0 0 f20"/>
                      <a:gd name="f24" fmla="*/ 10799 f16 1"/>
                      <a:gd name="f25" fmla="*/ 21599 f16 1"/>
                      <a:gd name="f26" fmla="*/ 10799 f17 1"/>
                      <a:gd name="f27" fmla="*/ 0 f17 1"/>
                      <a:gd name="f28" fmla="*/ f21 1 2"/>
                      <a:gd name="f29" fmla="+- f22 f4 0"/>
                      <a:gd name="f30" fmla="+- f23 f4 0"/>
                      <a:gd name="f31" fmla="+- f13 f28 0"/>
                      <a:gd name="f32" fmla="*/ f28 f28 1"/>
                      <a:gd name="f33" fmla="*/ f29 f5 1"/>
                      <a:gd name="f34" fmla="*/ f30 f5 1"/>
                      <a:gd name="f35" fmla="*/ f33 1 f3"/>
                      <a:gd name="f36" fmla="*/ f34 1 f3"/>
                      <a:gd name="f37" fmla="+- 0 0 f35"/>
                      <a:gd name="f38" fmla="+- 0 0 f36"/>
                      <a:gd name="f39" fmla="val f37"/>
                      <a:gd name="f40" fmla="val f38"/>
                      <a:gd name="f41" fmla="*/ f39 f18 1"/>
                      <a:gd name="f42" fmla="*/ f40 f18 1"/>
                      <a:gd name="f43" fmla="*/ f39 f9 1"/>
                      <a:gd name="f44" fmla="*/ f40 f9 1"/>
                      <a:gd name="f45" fmla="+- 0 0 f41"/>
                      <a:gd name="f46" fmla="+- 0 0 f42"/>
                      <a:gd name="f47" fmla="*/ f43 1 f5"/>
                      <a:gd name="f48" fmla="*/ f44 1 f5"/>
                      <a:gd name="f49" fmla="*/ f45 f3 1"/>
                      <a:gd name="f50" fmla="*/ f46 f3 1"/>
                      <a:gd name="f51" fmla="+- 0 0 f47"/>
                      <a:gd name="f52" fmla="+- 0 0 f48"/>
                      <a:gd name="f53" fmla="*/ f49 1 f9"/>
                      <a:gd name="f54" fmla="*/ f50 1 f9"/>
                      <a:gd name="f55" fmla="+- f51 f9 0"/>
                      <a:gd name="f56" fmla="+- f52 f9 0"/>
                      <a:gd name="f57" fmla="+- f53 0 f4"/>
                      <a:gd name="f58" fmla="+- f54 0 f4"/>
                      <a:gd name="f59" fmla="+- f55 f15 0"/>
                      <a:gd name="f60" fmla="+- f56 f15 0"/>
                      <a:gd name="f61" fmla="cos 1 f57"/>
                      <a:gd name="f62" fmla="sin 1 f57"/>
                      <a:gd name="f63" fmla="cos 1 f58"/>
                      <a:gd name="f64" fmla="sin 1 f58"/>
                      <a:gd name="f65" fmla="+- 0 0 f59"/>
                      <a:gd name="f66" fmla="+- 0 0 f60"/>
                      <a:gd name="f67" fmla="+- 0 0 f61"/>
                      <a:gd name="f68" fmla="+- 0 0 f62"/>
                      <a:gd name="f69" fmla="+- 0 0 f63"/>
                      <a:gd name="f70" fmla="+- 0 0 f64"/>
                      <a:gd name="f71" fmla="*/ f65 f3 1"/>
                      <a:gd name="f72" fmla="*/ f66 f3 1"/>
                      <a:gd name="f73" fmla="*/ 10800 f67 1"/>
                      <a:gd name="f74" fmla="*/ 10800 f68 1"/>
                      <a:gd name="f75" fmla="*/ 10800 f69 1"/>
                      <a:gd name="f76" fmla="*/ 10800 f70 1"/>
                      <a:gd name="f77" fmla="*/ f71 1 f9"/>
                      <a:gd name="f78" fmla="*/ f72 1 f9"/>
                      <a:gd name="f79" fmla="+- f73 10800 0"/>
                      <a:gd name="f80" fmla="+- f74 10800 0"/>
                      <a:gd name="f81" fmla="+- f75 10800 0"/>
                      <a:gd name="f82" fmla="+- f76 10800 0"/>
                      <a:gd name="f83" fmla="+- f77 0 f4"/>
                      <a:gd name="f84" fmla="+- f78 0 f4"/>
                      <a:gd name="f85" fmla="cos 1 f83"/>
                      <a:gd name="f86" fmla="sin 1 f83"/>
                      <a:gd name="f87" fmla="cos 1 f84"/>
                      <a:gd name="f88" fmla="sin 1 f84"/>
                      <a:gd name="f89" fmla="+- f80 0 f31"/>
                      <a:gd name="f90" fmla="+- f79 0 f31"/>
                      <a:gd name="f91" fmla="+- f82 0 f31"/>
                      <a:gd name="f92" fmla="+- f81 0 f31"/>
                      <a:gd name="f93" fmla="+- 0 0 f85"/>
                      <a:gd name="f94" fmla="+- 0 0 f86"/>
                      <a:gd name="f95" fmla="+- 0 0 f87"/>
                      <a:gd name="f96" fmla="+- 0 0 f88"/>
                      <a:gd name="f97" fmla="at2 f89 f90"/>
                      <a:gd name="f98" fmla="at2 f91 f92"/>
                      <a:gd name="f99" fmla="*/ 10800 f93 1"/>
                      <a:gd name="f100" fmla="*/ 10800 f94 1"/>
                      <a:gd name="f101" fmla="*/ 10800 f95 1"/>
                      <a:gd name="f102" fmla="*/ 10800 f96 1"/>
                      <a:gd name="f103" fmla="+- f97 f4 0"/>
                      <a:gd name="f104" fmla="+- f98 f4 0"/>
                      <a:gd name="f105" fmla="*/ f99 f99 1"/>
                      <a:gd name="f106" fmla="*/ f100 f100 1"/>
                      <a:gd name="f107" fmla="*/ f101 f101 1"/>
                      <a:gd name="f108" fmla="*/ f102 f102 1"/>
                      <a:gd name="f109" fmla="*/ f103 f9 1"/>
                      <a:gd name="f110" fmla="*/ f104 f9 1"/>
                      <a:gd name="f111" fmla="+- f105 f106 0"/>
                      <a:gd name="f112" fmla="+- f107 f108 0"/>
                      <a:gd name="f113" fmla="*/ f109 1 f3"/>
                      <a:gd name="f114" fmla="*/ f110 1 f3"/>
                      <a:gd name="f115" fmla="sqrt f111"/>
                      <a:gd name="f116" fmla="sqrt f112"/>
                      <a:gd name="f117" fmla="+- 0 0 f113"/>
                      <a:gd name="f118" fmla="+- 0 0 f114"/>
                      <a:gd name="f119" fmla="*/ f10 1 f115"/>
                      <a:gd name="f120" fmla="*/ f10 1 f116"/>
                      <a:gd name="f121" fmla="+- 0 0 f117"/>
                      <a:gd name="f122" fmla="+- 0 0 f118"/>
                      <a:gd name="f123" fmla="*/ f93 f119 1"/>
                      <a:gd name="f124" fmla="*/ f94 f119 1"/>
                      <a:gd name="f125" fmla="*/ f95 f120 1"/>
                      <a:gd name="f126" fmla="*/ f96 f120 1"/>
                      <a:gd name="f127" fmla="*/ f121 f3 1"/>
                      <a:gd name="f128" fmla="*/ f122 f3 1"/>
                      <a:gd name="f129" fmla="+- 10800 0 f123"/>
                      <a:gd name="f130" fmla="+- 10800 0 f124"/>
                      <a:gd name="f131" fmla="+- 10800 0 f125"/>
                      <a:gd name="f132" fmla="+- 10800 0 f126"/>
                      <a:gd name="f133" fmla="*/ f127 1 f9"/>
                      <a:gd name="f134" fmla="*/ f128 1 f9"/>
                      <a:gd name="f135" fmla="*/ f129 f16 1"/>
                      <a:gd name="f136" fmla="*/ f130 f17 1"/>
                      <a:gd name="f137" fmla="*/ f131 f16 1"/>
                      <a:gd name="f138" fmla="*/ f132 f17 1"/>
                      <a:gd name="f139" fmla="+- f133 0 f4"/>
                      <a:gd name="f140" fmla="+- f134 0 f4"/>
                      <a:gd name="f141" fmla="cos 1 f139"/>
                      <a:gd name="f142" fmla="sin 1 f139"/>
                      <a:gd name="f143" fmla="+- f140 0 f139"/>
                      <a:gd name="f144" fmla="+- 0 0 f141"/>
                      <a:gd name="f145" fmla="+- 0 0 f142"/>
                      <a:gd name="f146" fmla="+- f143 f2 0"/>
                      <a:gd name="f147" fmla="*/ f28 f144 1"/>
                      <a:gd name="f148" fmla="*/ f28 f145 1"/>
                      <a:gd name="f149" fmla="?: f143 f143 f146"/>
                      <a:gd name="f150" fmla="*/ f147 f147 1"/>
                      <a:gd name="f151" fmla="*/ f148 f148 1"/>
                      <a:gd name="f152" fmla="+- f150 f151 0"/>
                      <a:gd name="f153" fmla="sqrt f152"/>
                      <a:gd name="f154" fmla="*/ f32 1 f153"/>
                      <a:gd name="f155" fmla="*/ f144 f154 1"/>
                      <a:gd name="f156" fmla="*/ f145 f154 1"/>
                      <a:gd name="f157" fmla="+- f31 0 f155"/>
                      <a:gd name="f158" fmla="+- f31 0 f156"/>
                    </a:gdLst>
                    <a:ahLst>
                      <a:ahPolar gdRefAng="f0" minAng="f8" maxAng="f12">
                        <a:pos x="f135" y="f136"/>
                      </a:ahPolar>
                      <a:ahPolar gdRefAng="f1" minAng="f8" maxAng="f12">
                        <a:pos x="f137" y="f138"/>
                      </a:ahPolar>
                    </a:ahLst>
                    <a:cxnLst>
                      <a:cxn ang="3cd4">
                        <a:pos x="hc" y="t"/>
                      </a:cxn>
                      <a:cxn ang="0">
                        <a:pos x="r" y="vc"/>
                      </a:cxn>
                      <a:cxn ang="cd4">
                        <a:pos x="hc" y="b"/>
                      </a:cxn>
                      <a:cxn ang="cd2">
                        <a:pos x="l" y="vc"/>
                      </a:cxn>
                    </a:cxnLst>
                    <a:rect l="f24" t="f27" r="f25" b="f26"/>
                    <a:pathLst>
                      <a:path w="21600" h="21600" stroke="0">
                        <a:moveTo>
                          <a:pt x="f157" y="f158"/>
                        </a:moveTo>
                        <a:arcTo wR="f28" hR="f28" stAng="f139" swAng="f149"/>
                        <a:lnTo>
                          <a:pt x="f11" y="f11"/>
                        </a:lnTo>
                        <a:close/>
                      </a:path>
                      <a:path w="21600" h="21600" fill="none">
                        <a:moveTo>
                          <a:pt x="f157" y="f158"/>
                        </a:moveTo>
                        <a:arcTo wR="f28" hR="f28" stAng="f139" swAng="f149"/>
                      </a:path>
                    </a:pathLst>
                  </a:custGeom>
                  <a:no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grpSp>
          </p:grpSp>
        </p:grpSp>
        <p:sp>
          <p:nvSpPr>
            <p:cNvPr id="48" name="Freeform 47"/>
            <p:cNvSpPr/>
            <p:nvPr/>
          </p:nvSpPr>
          <p:spPr>
            <a:xfrm>
              <a:off x="7315200" y="2895479"/>
              <a:ext cx="152280" cy="15264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0000"/>
            </a:soli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49" name="Freeform 48"/>
            <p:cNvSpPr/>
            <p:nvPr/>
          </p:nvSpPr>
          <p:spPr>
            <a:xfrm>
              <a:off x="5105520" y="4267080"/>
              <a:ext cx="152280" cy="15264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0000"/>
            </a:soli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50" name="Freeform 49"/>
            <p:cNvSpPr/>
            <p:nvPr/>
          </p:nvSpPr>
          <p:spPr>
            <a:xfrm>
              <a:off x="7086600" y="5105520"/>
              <a:ext cx="152280" cy="1522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0000"/>
            </a:soli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51" name="Freeform 50"/>
            <p:cNvSpPr/>
            <p:nvPr/>
          </p:nvSpPr>
          <p:spPr>
            <a:xfrm>
              <a:off x="4724280" y="2666880"/>
              <a:ext cx="152640" cy="15264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0000"/>
            </a:soli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grpSp>
    </p:spTree>
    <p:extLst>
      <p:ext uri="{BB962C8B-B14F-4D97-AF65-F5344CB8AC3E}">
        <p14:creationId xmlns:p14="http://schemas.microsoft.com/office/powerpoint/2010/main" val="1255824628"/>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295400" y="144101"/>
            <a:ext cx="6553200" cy="723275"/>
          </a:xfrm>
        </p:spPr>
        <p:txBody>
          <a:bodyPr wrap="square">
            <a:spAutoFit/>
          </a:bodyPr>
          <a:lstStyle>
            <a:defPPr lvl="0">
              <a:buNone/>
            </a:defPPr>
            <a:lvl1pPr lvl="0">
              <a:buNone/>
            </a:lvl1pPr>
          </a:lstStyle>
          <a:p>
            <a:pPr lvl="0"/>
            <a:r>
              <a:rPr lang="en-NZ" i="1" dirty="0"/>
              <a:t>k</a:t>
            </a:r>
            <a:r>
              <a:rPr lang="en-NZ" dirty="0"/>
              <a:t>-Means Neural Network</a:t>
            </a:r>
          </a:p>
        </p:txBody>
      </p:sp>
      <p:sp>
        <p:nvSpPr>
          <p:cNvPr id="3" name="Text Placeholder 2"/>
          <p:cNvSpPr txBox="1">
            <a:spLocks noGrp="1"/>
          </p:cNvSpPr>
          <p:nvPr>
            <p:ph type="body" idx="4294967295"/>
          </p:nvPr>
        </p:nvSpPr>
        <p:spPr>
          <a:xfrm>
            <a:off x="1371600" y="3733800"/>
            <a:ext cx="4724400" cy="933589"/>
          </a:xfrm>
        </p:spPr>
        <p:txBody>
          <a:bodyPr wrap="square">
            <a:spAutoFit/>
          </a:bodyPr>
          <a:lstStyle>
            <a:defPPr marL="342720" marR="0" lvl="0" indent="-342720" algn="l" rtl="0" hangingPunct="1">
              <a:lnSpc>
                <a:spcPct val="100000"/>
              </a:lnSpc>
              <a:spcBef>
                <a:spcPts val="799"/>
              </a:spcBef>
              <a:spcAft>
                <a:spcPts val="0"/>
              </a:spcAft>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en-US" sz="3200" b="0" i="0" u="none" strike="noStrike" baseline="0">
                <a:ln>
                  <a:noFill/>
                </a:ln>
                <a:solidFill>
                  <a:srgbClr val="160AEB"/>
                </a:solidFill>
                <a:latin typeface="Times New Roman" pitchFamily="18"/>
                <a:ea typeface="Arial Unicode MS" pitchFamily="2"/>
                <a:cs typeface="Arial Unicode MS" pitchFamily="2"/>
              </a:defRPr>
            </a:defPPr>
            <a:lvl1pPr marL="342720" marR="0" lvl="0" indent="-342720" algn="l" rtl="0" hangingPunct="1">
              <a:lnSpc>
                <a:spcPct val="100000"/>
              </a:lnSpc>
              <a:spcBef>
                <a:spcPts val="799"/>
              </a:spcBef>
              <a:spcAft>
                <a:spcPts val="0"/>
              </a:spcAft>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en-US" sz="3200" b="0" i="0" u="none" strike="noStrike" baseline="0">
                <a:ln>
                  <a:noFill/>
                </a:ln>
                <a:solidFill>
                  <a:srgbClr val="160AEB"/>
                </a:solidFill>
                <a:latin typeface="Times New Roman" pitchFamily="18"/>
                <a:ea typeface="Arial Unicode MS" pitchFamily="2"/>
                <a:cs typeface="Arial Unicode MS" pitchFamily="2"/>
              </a:defRPr>
            </a:lvl1pPr>
            <a:lvl2pPr marL="742680" marR="0" lvl="1" indent="-285480" algn="l" rtl="0" hangingPunct="1">
              <a:lnSpc>
                <a:spcPct val="100000"/>
              </a:lnSpc>
              <a:spcBef>
                <a:spcPts val="697"/>
              </a:spcBef>
              <a:spcAft>
                <a:spcPts val="0"/>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defRPr lang="en-US" sz="2800" b="0" i="0" u="none" strike="noStrike" baseline="0">
                <a:ln>
                  <a:noFill/>
                </a:ln>
                <a:solidFill>
                  <a:srgbClr val="160AEB"/>
                </a:solidFill>
                <a:latin typeface="Times New Roman" pitchFamily="18"/>
                <a:ea typeface="Arial Unicode MS" pitchFamily="2"/>
                <a:cs typeface="Arial Unicode MS" pitchFamily="2"/>
              </a:defRPr>
            </a:lvl2pPr>
            <a:lvl3pPr marL="1143000" marR="0" lvl="2" indent="-228600" algn="l" rtl="0" hangingPunct="1">
              <a:lnSpc>
                <a:spcPct val="100000"/>
              </a:lnSpc>
              <a:spcBef>
                <a:spcPts val="598"/>
              </a:spcBef>
              <a:spcAft>
                <a:spcPts val="0"/>
              </a:spcAft>
              <a:buClr>
                <a:srgbClr val="000000"/>
              </a:buClr>
              <a:buSzPct val="100000"/>
              <a:buFont typeface="Times New Roman" pitchFamily="18"/>
              <a:buChar char="•"/>
              <a:tabLst>
                <a:tab pos="1143000" algn="l"/>
                <a:tab pos="1347480" algn="l"/>
                <a:tab pos="1796760" algn="l"/>
                <a:tab pos="2246040" algn="l"/>
                <a:tab pos="2695319" algn="l"/>
                <a:tab pos="3144599" algn="l"/>
                <a:tab pos="3593880" algn="l"/>
                <a:tab pos="4043160" algn="l"/>
                <a:tab pos="4492440" algn="l"/>
                <a:tab pos="4941720" algn="l"/>
                <a:tab pos="5391000" algn="l"/>
                <a:tab pos="5840279" algn="l"/>
                <a:tab pos="6289560" algn="l"/>
                <a:tab pos="6738840" algn="l"/>
                <a:tab pos="7188119" algn="l"/>
                <a:tab pos="7637400" algn="l"/>
                <a:tab pos="8086679" algn="l"/>
                <a:tab pos="8535960" algn="l"/>
                <a:tab pos="8985240" algn="l"/>
                <a:tab pos="9434160" algn="l"/>
                <a:tab pos="9883440" algn="l"/>
              </a:tabLst>
              <a:defRPr lang="en-US" sz="2400" b="0" i="0" u="none" strike="noStrike" baseline="0">
                <a:ln>
                  <a:noFill/>
                </a:ln>
                <a:solidFill>
                  <a:srgbClr val="160AEB"/>
                </a:solidFill>
                <a:latin typeface="Times New Roman" pitchFamily="18"/>
                <a:ea typeface="Arial Unicode MS" pitchFamily="2"/>
                <a:cs typeface="Arial Unicode MS" pitchFamily="2"/>
              </a:defRPr>
            </a:lvl3pPr>
            <a:lvl4pPr marL="1600199" marR="0" lvl="3" indent="-228600" algn="l" rtl="0" hangingPunct="1">
              <a:lnSpc>
                <a:spcPct val="100000"/>
              </a:lnSpc>
              <a:spcBef>
                <a:spcPts val="499"/>
              </a:spcBef>
              <a:spcAft>
                <a:spcPts val="0"/>
              </a:spcAft>
              <a:buClr>
                <a:srgbClr val="000000"/>
              </a:buClr>
              <a:buSzPct val="100000"/>
              <a:buFont typeface="Times New Roman" pitchFamily="18"/>
              <a:buChar char="–"/>
              <a:tabLst>
                <a:tab pos="1600200" algn="l"/>
                <a:tab pos="179676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80" algn="l"/>
                <a:tab pos="8535959" algn="l"/>
                <a:tab pos="8985240" algn="l"/>
                <a:tab pos="9434160" algn="l"/>
                <a:tab pos="9883440" algn="l"/>
                <a:tab pos="10332720" algn="l"/>
              </a:tabLst>
              <a:defRPr lang="en-US" sz="2000" b="0" i="0" u="none" strike="noStrike" baseline="0">
                <a:ln>
                  <a:noFill/>
                </a:ln>
                <a:solidFill>
                  <a:srgbClr val="160AEB"/>
                </a:solidFill>
                <a:latin typeface="Times New Roman" pitchFamily="18"/>
                <a:ea typeface="Arial Unicode MS" pitchFamily="2"/>
                <a:cs typeface="Arial Unicode MS" pitchFamily="2"/>
              </a:defRPr>
            </a:lvl4pPr>
            <a:lvl5pPr marL="2057400" marR="0" lvl="4"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5pPr>
            <a:lvl6pPr marL="2057400" marR="0" lvl="5"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6pPr>
            <a:lvl7pPr marL="2057400" marR="0" lvl="6"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7pPr>
            <a:lvl8pPr marL="2057400" marR="0" lvl="7"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8pPr>
            <a:lvl9pPr marL="2057400" marR="0" lvl="8"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9pPr>
          </a:lstStyle>
          <a:p>
            <a:pPr marL="0" lvl="0" indent="0">
              <a:buClr>
                <a:srgbClr val="160AEB"/>
              </a:buClr>
              <a:buSzPct val="100000"/>
              <a:buFont typeface="Wingdings" pitchFamily="1"/>
              <a:buChar char=""/>
            </a:pPr>
            <a:r>
              <a:rPr lang="en-US" sz="2400" dirty="0">
                <a:solidFill>
                  <a:schemeClr val="tx1"/>
                </a:solidFill>
              </a:rPr>
              <a:t>Normalize inputs too</a:t>
            </a:r>
          </a:p>
          <a:p>
            <a:pPr marL="0" lvl="0" indent="0">
              <a:buClr>
                <a:srgbClr val="160AEB"/>
              </a:buClr>
              <a:buSzPct val="100000"/>
              <a:buFont typeface="Wingdings" pitchFamily="1"/>
              <a:buChar char=""/>
            </a:pPr>
            <a:r>
              <a:rPr lang="en-US" sz="2400" dirty="0">
                <a:solidFill>
                  <a:schemeClr val="tx1"/>
                </a:solidFill>
              </a:rPr>
              <a:t>Then use:</a:t>
            </a:r>
          </a:p>
        </p:txBody>
      </p:sp>
      <p:pic>
        <p:nvPicPr>
          <p:cNvPr id="4" name="Picture 3"/>
          <p:cNvPicPr>
            <a:picLocks noChangeAspect="1"/>
          </p:cNvPicPr>
          <p:nvPr/>
        </p:nvPicPr>
        <p:blipFill>
          <a:blip r:embed="rId3" cstate="print">
            <a:alphaModFix/>
            <a:lum/>
          </a:blip>
          <a:srcRect/>
          <a:stretch>
            <a:fillRect/>
          </a:stretch>
        </p:blipFill>
        <p:spPr>
          <a:xfrm>
            <a:off x="3124200" y="4320008"/>
            <a:ext cx="2743200" cy="347381"/>
          </a:xfrm>
          <a:prstGeom prst="rect">
            <a:avLst/>
          </a:prstGeom>
          <a:noFill/>
          <a:ln>
            <a:noFill/>
          </a:ln>
        </p:spPr>
      </p:pic>
      <p:pic>
        <p:nvPicPr>
          <p:cNvPr id="8" name="Picture 7">
            <a:extLst>
              <a:ext uri="{FF2B5EF4-FFF2-40B4-BE49-F238E27FC236}">
                <a16:creationId xmlns:a16="http://schemas.microsoft.com/office/drawing/2014/main" id="{9D15B0AE-D06A-454B-8889-7EDB292411A1}"/>
              </a:ext>
            </a:extLst>
          </p:cNvPr>
          <p:cNvPicPr>
            <a:picLocks noChangeAspect="1"/>
          </p:cNvPicPr>
          <p:nvPr/>
        </p:nvPicPr>
        <p:blipFill>
          <a:blip r:embed="rId4"/>
          <a:stretch>
            <a:fillRect/>
          </a:stretch>
        </p:blipFill>
        <p:spPr>
          <a:xfrm>
            <a:off x="2819400" y="931109"/>
            <a:ext cx="2933906" cy="2478871"/>
          </a:xfrm>
          <a:prstGeom prst="rect">
            <a:avLst/>
          </a:prstGeom>
        </p:spPr>
      </p:pic>
    </p:spTree>
    <p:extLst>
      <p:ext uri="{BB962C8B-B14F-4D97-AF65-F5344CB8AC3E}">
        <p14:creationId xmlns:p14="http://schemas.microsoft.com/office/powerpoint/2010/main" val="374539333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a:extLst>
              <a:ext uri="{FF2B5EF4-FFF2-40B4-BE49-F238E27FC236}">
                <a16:creationId xmlns:a16="http://schemas.microsoft.com/office/drawing/2014/main" id="{D1994E29-5498-4A01-A9EB-6CCFBEA92434}"/>
              </a:ext>
            </a:extLst>
          </p:cNvPr>
          <p:cNvGraphicFramePr>
            <a:graphicFrameLocks noChangeAspect="1"/>
          </p:cNvGraphicFramePr>
          <p:nvPr>
            <p:extLst>
              <p:ext uri="{D42A27DB-BD31-4B8C-83A1-F6EECF244321}">
                <p14:modId xmlns:p14="http://schemas.microsoft.com/office/powerpoint/2010/main" val="222942386"/>
              </p:ext>
            </p:extLst>
          </p:nvPr>
        </p:nvGraphicFramePr>
        <p:xfrm>
          <a:off x="1308368" y="1600200"/>
          <a:ext cx="6689401" cy="4914900"/>
        </p:xfrm>
        <a:graphic>
          <a:graphicData uri="http://schemas.openxmlformats.org/presentationml/2006/ole">
            <mc:AlternateContent xmlns:mc="http://schemas.openxmlformats.org/markup-compatibility/2006">
              <mc:Choice xmlns:v="urn:schemas-microsoft-com:vml" Requires="v">
                <p:oleObj spid="_x0000_s3099" name="Acrobat Document" r:id="rId3" imgW="5457715" imgH="4009985" progId="AcroExch.Document.DC">
                  <p:embed/>
                </p:oleObj>
              </mc:Choice>
              <mc:Fallback>
                <p:oleObj name="Acrobat Document" r:id="rId3" imgW="5457715" imgH="4009985" progId="AcroExch.Document.DC">
                  <p:embed/>
                  <p:pic>
                    <p:nvPicPr>
                      <p:cNvPr id="0" name=""/>
                      <p:cNvPicPr/>
                      <p:nvPr/>
                    </p:nvPicPr>
                    <p:blipFill>
                      <a:blip r:embed="rId4"/>
                      <a:stretch>
                        <a:fillRect/>
                      </a:stretch>
                    </p:blipFill>
                    <p:spPr>
                      <a:xfrm>
                        <a:off x="1308368" y="1600200"/>
                        <a:ext cx="6689401" cy="4914900"/>
                      </a:xfrm>
                      <a:prstGeom prst="rect">
                        <a:avLst/>
                      </a:prstGeom>
                    </p:spPr>
                  </p:pic>
                </p:oleObj>
              </mc:Fallback>
            </mc:AlternateContent>
          </a:graphicData>
        </a:graphic>
      </p:graphicFrame>
      <p:pic>
        <p:nvPicPr>
          <p:cNvPr id="2" name="Picture 1">
            <a:extLst>
              <a:ext uri="{FF2B5EF4-FFF2-40B4-BE49-F238E27FC236}">
                <a16:creationId xmlns:a16="http://schemas.microsoft.com/office/drawing/2014/main" id="{239C4B30-8409-4BDD-96D8-BECC1A6F5224}"/>
              </a:ext>
            </a:extLst>
          </p:cNvPr>
          <p:cNvPicPr>
            <a:picLocks noChangeAspect="1"/>
          </p:cNvPicPr>
          <p:nvPr/>
        </p:nvPicPr>
        <p:blipFill>
          <a:blip r:embed="rId5"/>
          <a:stretch>
            <a:fillRect/>
          </a:stretch>
        </p:blipFill>
        <p:spPr>
          <a:xfrm>
            <a:off x="1295116" y="156910"/>
            <a:ext cx="6553768" cy="719390"/>
          </a:xfrm>
          <a:prstGeom prst="rect">
            <a:avLst/>
          </a:prstGeom>
        </p:spPr>
      </p:pic>
    </p:spTree>
    <p:extLst>
      <p:ext uri="{BB962C8B-B14F-4D97-AF65-F5344CB8AC3E}">
        <p14:creationId xmlns:p14="http://schemas.microsoft.com/office/powerpoint/2010/main" val="485867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396497" y="304800"/>
            <a:ext cx="7772400" cy="707886"/>
          </a:xfrm>
        </p:spPr>
        <p:txBody>
          <a:bodyPr wrap="square">
            <a:spAutoFit/>
          </a:bodyPr>
          <a:lstStyle>
            <a:defPPr lvl="0">
              <a:buNone/>
            </a:defPPr>
            <a:lvl1pPr lvl="0">
              <a:buNone/>
            </a:lvl1pPr>
          </a:lstStyle>
          <a:p>
            <a:pPr lvl="0"/>
            <a:r>
              <a:rPr lang="en-NZ" sz="4000" dirty="0"/>
              <a:t>Competitive Learning</a:t>
            </a:r>
          </a:p>
        </p:txBody>
      </p:sp>
      <p:sp>
        <p:nvSpPr>
          <p:cNvPr id="3" name="Text Placeholder 2"/>
          <p:cNvSpPr txBox="1">
            <a:spLocks noGrp="1"/>
          </p:cNvSpPr>
          <p:nvPr>
            <p:ph type="body" idx="4294967295"/>
          </p:nvPr>
        </p:nvSpPr>
        <p:spPr>
          <a:xfrm>
            <a:off x="914400" y="2226106"/>
            <a:ext cx="7924800" cy="2405787"/>
          </a:xfrm>
        </p:spPr>
        <p:txBody>
          <a:bodyPr wrap="square">
            <a:spAutoFit/>
          </a:bodyPr>
          <a:lstStyle>
            <a:defPPr marL="342720" marR="0" lvl="0" indent="-342720" algn="l" rtl="0" hangingPunct="1">
              <a:lnSpc>
                <a:spcPct val="100000"/>
              </a:lnSpc>
              <a:spcBef>
                <a:spcPts val="799"/>
              </a:spcBef>
              <a:spcAft>
                <a:spcPts val="0"/>
              </a:spcAft>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en-US" sz="3200" b="0" i="0" u="none" strike="noStrike" baseline="0">
                <a:ln>
                  <a:noFill/>
                </a:ln>
                <a:solidFill>
                  <a:srgbClr val="160AEB"/>
                </a:solidFill>
                <a:latin typeface="Times New Roman" pitchFamily="18"/>
                <a:ea typeface="Arial Unicode MS" pitchFamily="2"/>
                <a:cs typeface="Arial Unicode MS" pitchFamily="2"/>
              </a:defRPr>
            </a:defPPr>
            <a:lvl1pPr marL="342720" marR="0" lvl="0" indent="-342720" algn="l" rtl="0" hangingPunct="1">
              <a:lnSpc>
                <a:spcPct val="100000"/>
              </a:lnSpc>
              <a:spcBef>
                <a:spcPts val="799"/>
              </a:spcBef>
              <a:spcAft>
                <a:spcPts val="0"/>
              </a:spcAft>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en-US" sz="3200" b="0" i="0" u="none" strike="noStrike" baseline="0">
                <a:ln>
                  <a:noFill/>
                </a:ln>
                <a:solidFill>
                  <a:srgbClr val="160AEB"/>
                </a:solidFill>
                <a:latin typeface="Times New Roman" pitchFamily="18"/>
                <a:ea typeface="Arial Unicode MS" pitchFamily="2"/>
                <a:cs typeface="Arial Unicode MS" pitchFamily="2"/>
              </a:defRPr>
            </a:lvl1pPr>
            <a:lvl2pPr marL="742680" marR="0" lvl="1" indent="-285480" algn="l" rtl="0" hangingPunct="1">
              <a:lnSpc>
                <a:spcPct val="100000"/>
              </a:lnSpc>
              <a:spcBef>
                <a:spcPts val="697"/>
              </a:spcBef>
              <a:spcAft>
                <a:spcPts val="0"/>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defRPr lang="en-US" sz="2800" b="0" i="0" u="none" strike="noStrike" baseline="0">
                <a:ln>
                  <a:noFill/>
                </a:ln>
                <a:solidFill>
                  <a:srgbClr val="160AEB"/>
                </a:solidFill>
                <a:latin typeface="Times New Roman" pitchFamily="18"/>
                <a:ea typeface="Arial Unicode MS" pitchFamily="2"/>
                <a:cs typeface="Arial Unicode MS" pitchFamily="2"/>
              </a:defRPr>
            </a:lvl2pPr>
            <a:lvl3pPr marL="1143000" marR="0" lvl="2" indent="-228600" algn="l" rtl="0" hangingPunct="1">
              <a:lnSpc>
                <a:spcPct val="100000"/>
              </a:lnSpc>
              <a:spcBef>
                <a:spcPts val="598"/>
              </a:spcBef>
              <a:spcAft>
                <a:spcPts val="0"/>
              </a:spcAft>
              <a:buClr>
                <a:srgbClr val="000000"/>
              </a:buClr>
              <a:buSzPct val="100000"/>
              <a:buFont typeface="Times New Roman" pitchFamily="18"/>
              <a:buChar char="•"/>
              <a:tabLst>
                <a:tab pos="1143000" algn="l"/>
                <a:tab pos="1347480" algn="l"/>
                <a:tab pos="1796760" algn="l"/>
                <a:tab pos="2246040" algn="l"/>
                <a:tab pos="2695319" algn="l"/>
                <a:tab pos="3144599" algn="l"/>
                <a:tab pos="3593880" algn="l"/>
                <a:tab pos="4043160" algn="l"/>
                <a:tab pos="4492440" algn="l"/>
                <a:tab pos="4941720" algn="l"/>
                <a:tab pos="5391000" algn="l"/>
                <a:tab pos="5840279" algn="l"/>
                <a:tab pos="6289560" algn="l"/>
                <a:tab pos="6738840" algn="l"/>
                <a:tab pos="7188119" algn="l"/>
                <a:tab pos="7637400" algn="l"/>
                <a:tab pos="8086679" algn="l"/>
                <a:tab pos="8535960" algn="l"/>
                <a:tab pos="8985240" algn="l"/>
                <a:tab pos="9434160" algn="l"/>
                <a:tab pos="9883440" algn="l"/>
              </a:tabLst>
              <a:defRPr lang="en-US" sz="2400" b="0" i="0" u="none" strike="noStrike" baseline="0">
                <a:ln>
                  <a:noFill/>
                </a:ln>
                <a:solidFill>
                  <a:srgbClr val="160AEB"/>
                </a:solidFill>
                <a:latin typeface="Times New Roman" pitchFamily="18"/>
                <a:ea typeface="Arial Unicode MS" pitchFamily="2"/>
                <a:cs typeface="Arial Unicode MS" pitchFamily="2"/>
              </a:defRPr>
            </a:lvl3pPr>
            <a:lvl4pPr marL="1600199" marR="0" lvl="3" indent="-228600" algn="l" rtl="0" hangingPunct="1">
              <a:lnSpc>
                <a:spcPct val="100000"/>
              </a:lnSpc>
              <a:spcBef>
                <a:spcPts val="499"/>
              </a:spcBef>
              <a:spcAft>
                <a:spcPts val="0"/>
              </a:spcAft>
              <a:buClr>
                <a:srgbClr val="000000"/>
              </a:buClr>
              <a:buSzPct val="100000"/>
              <a:buFont typeface="Times New Roman" pitchFamily="18"/>
              <a:buChar char="–"/>
              <a:tabLst>
                <a:tab pos="1600200" algn="l"/>
                <a:tab pos="179676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80" algn="l"/>
                <a:tab pos="8535959" algn="l"/>
                <a:tab pos="8985240" algn="l"/>
                <a:tab pos="9434160" algn="l"/>
                <a:tab pos="9883440" algn="l"/>
                <a:tab pos="10332720" algn="l"/>
              </a:tabLst>
              <a:defRPr lang="en-US" sz="2000" b="0" i="0" u="none" strike="noStrike" baseline="0">
                <a:ln>
                  <a:noFill/>
                </a:ln>
                <a:solidFill>
                  <a:srgbClr val="160AEB"/>
                </a:solidFill>
                <a:latin typeface="Times New Roman" pitchFamily="18"/>
                <a:ea typeface="Arial Unicode MS" pitchFamily="2"/>
                <a:cs typeface="Arial Unicode MS" pitchFamily="2"/>
              </a:defRPr>
            </a:lvl4pPr>
            <a:lvl5pPr marL="2057400" marR="0" lvl="4"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5pPr>
            <a:lvl6pPr marL="2057400" marR="0" lvl="5"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6pPr>
            <a:lvl7pPr marL="2057400" marR="0" lvl="6"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7pPr>
            <a:lvl8pPr marL="2057400" marR="0" lvl="7"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8pPr>
            <a:lvl9pPr marL="2057400" marR="0" lvl="8"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9pPr>
          </a:lstStyle>
          <a:p>
            <a:pPr marL="0" lvl="0" indent="0">
              <a:buClr>
                <a:srgbClr val="160AEB"/>
              </a:buClr>
              <a:buSzPct val="100000"/>
              <a:buFont typeface="Wingdings" pitchFamily="1"/>
              <a:buChar char=""/>
            </a:pPr>
            <a:r>
              <a:rPr lang="en-US" sz="2800" dirty="0">
                <a:solidFill>
                  <a:schemeClr val="tx1"/>
                </a:solidFill>
              </a:rPr>
              <a:t>Set of neurons compete to fire</a:t>
            </a:r>
          </a:p>
          <a:p>
            <a:pPr marL="0" lvl="0" indent="0">
              <a:buClr>
                <a:srgbClr val="160AEB"/>
              </a:buClr>
              <a:buSzPct val="100000"/>
              <a:buFont typeface="Wingdings" pitchFamily="1"/>
              <a:buChar char=""/>
            </a:pPr>
            <a:r>
              <a:rPr lang="en-US" sz="2800" dirty="0">
                <a:solidFill>
                  <a:schemeClr val="tx1"/>
                </a:solidFill>
              </a:rPr>
              <a:t>Neuron that ‘best matches’ the input (has the highest activation) fires</a:t>
            </a:r>
          </a:p>
          <a:p>
            <a:pPr marL="400320" lvl="2" indent="0">
              <a:buClr>
                <a:srgbClr val="160AEB"/>
              </a:buClr>
              <a:buFont typeface="Wingdings" pitchFamily="1"/>
              <a:buChar char=""/>
            </a:pPr>
            <a:r>
              <a:rPr lang="en-US" sz="2000" dirty="0">
                <a:solidFill>
                  <a:schemeClr val="tx1"/>
                </a:solidFill>
              </a:rPr>
              <a:t>Winner-take-all</a:t>
            </a:r>
          </a:p>
          <a:p>
            <a:pPr marL="0" lvl="0" indent="0">
              <a:buClr>
                <a:srgbClr val="160AEB"/>
              </a:buClr>
              <a:buSzPct val="100000"/>
              <a:buFont typeface="Wingdings" pitchFamily="1"/>
              <a:buChar char=""/>
            </a:pPr>
            <a:r>
              <a:rPr lang="en-US" sz="2800" dirty="0">
                <a:solidFill>
                  <a:schemeClr val="tx1"/>
                </a:solidFill>
              </a:rPr>
              <a:t>Neurons ‘specialize’ to recognize some input</a:t>
            </a:r>
          </a:p>
        </p:txBody>
      </p:sp>
    </p:spTree>
    <p:extLst>
      <p:ext uri="{BB962C8B-B14F-4D97-AF65-F5344CB8AC3E}">
        <p14:creationId xmlns:p14="http://schemas.microsoft.com/office/powerpoint/2010/main" val="2717023276"/>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txBox="1">
            <a:spLocks noGrp="1"/>
          </p:cNvSpPr>
          <p:nvPr>
            <p:ph type="body" idx="4294967295"/>
          </p:nvPr>
        </p:nvSpPr>
        <p:spPr>
          <a:xfrm>
            <a:off x="533400" y="2286000"/>
            <a:ext cx="8305800" cy="2445798"/>
          </a:xfrm>
        </p:spPr>
        <p:txBody>
          <a:bodyPr wrap="square">
            <a:spAutoFit/>
          </a:bodyPr>
          <a:lstStyle>
            <a:defPPr marL="342720" marR="0" lvl="0" indent="-342720" algn="l" rtl="0" hangingPunct="1">
              <a:lnSpc>
                <a:spcPct val="100000"/>
              </a:lnSpc>
              <a:spcBef>
                <a:spcPts val="799"/>
              </a:spcBef>
              <a:spcAft>
                <a:spcPts val="0"/>
              </a:spcAft>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en-US" sz="3200" b="0" i="0" u="none" strike="noStrike" baseline="0">
                <a:ln>
                  <a:noFill/>
                </a:ln>
                <a:solidFill>
                  <a:srgbClr val="160AEB"/>
                </a:solidFill>
                <a:latin typeface="Times New Roman" pitchFamily="18"/>
                <a:ea typeface="Arial Unicode MS" pitchFamily="2"/>
                <a:cs typeface="Arial Unicode MS" pitchFamily="2"/>
              </a:defRPr>
            </a:defPPr>
            <a:lvl1pPr marL="342720" marR="0" lvl="0" indent="-342720" algn="l" rtl="0" hangingPunct="1">
              <a:lnSpc>
                <a:spcPct val="100000"/>
              </a:lnSpc>
              <a:spcBef>
                <a:spcPts val="799"/>
              </a:spcBef>
              <a:spcAft>
                <a:spcPts val="0"/>
              </a:spcAft>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en-US" sz="3200" b="0" i="0" u="none" strike="noStrike" baseline="0">
                <a:ln>
                  <a:noFill/>
                </a:ln>
                <a:solidFill>
                  <a:srgbClr val="160AEB"/>
                </a:solidFill>
                <a:latin typeface="Times New Roman" pitchFamily="18"/>
                <a:ea typeface="Arial Unicode MS" pitchFamily="2"/>
                <a:cs typeface="Arial Unicode MS" pitchFamily="2"/>
              </a:defRPr>
            </a:lvl1pPr>
            <a:lvl2pPr marL="742680" marR="0" lvl="1" indent="-285480" algn="l" rtl="0" hangingPunct="1">
              <a:lnSpc>
                <a:spcPct val="100000"/>
              </a:lnSpc>
              <a:spcBef>
                <a:spcPts val="697"/>
              </a:spcBef>
              <a:spcAft>
                <a:spcPts val="0"/>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defRPr lang="en-US" sz="2800" b="0" i="0" u="none" strike="noStrike" baseline="0">
                <a:ln>
                  <a:noFill/>
                </a:ln>
                <a:solidFill>
                  <a:srgbClr val="160AEB"/>
                </a:solidFill>
                <a:latin typeface="Times New Roman" pitchFamily="18"/>
                <a:ea typeface="Arial Unicode MS" pitchFamily="2"/>
                <a:cs typeface="Arial Unicode MS" pitchFamily="2"/>
              </a:defRPr>
            </a:lvl2pPr>
            <a:lvl3pPr marL="1143000" marR="0" lvl="2" indent="-228600" algn="l" rtl="0" hangingPunct="1">
              <a:lnSpc>
                <a:spcPct val="100000"/>
              </a:lnSpc>
              <a:spcBef>
                <a:spcPts val="598"/>
              </a:spcBef>
              <a:spcAft>
                <a:spcPts val="0"/>
              </a:spcAft>
              <a:buClr>
                <a:srgbClr val="000000"/>
              </a:buClr>
              <a:buSzPct val="100000"/>
              <a:buFont typeface="Times New Roman" pitchFamily="18"/>
              <a:buChar char="•"/>
              <a:tabLst>
                <a:tab pos="1143000" algn="l"/>
                <a:tab pos="1347480" algn="l"/>
                <a:tab pos="1796760" algn="l"/>
                <a:tab pos="2246040" algn="l"/>
                <a:tab pos="2695319" algn="l"/>
                <a:tab pos="3144599" algn="l"/>
                <a:tab pos="3593880" algn="l"/>
                <a:tab pos="4043160" algn="l"/>
                <a:tab pos="4492440" algn="l"/>
                <a:tab pos="4941720" algn="l"/>
                <a:tab pos="5391000" algn="l"/>
                <a:tab pos="5840279" algn="l"/>
                <a:tab pos="6289560" algn="l"/>
                <a:tab pos="6738840" algn="l"/>
                <a:tab pos="7188119" algn="l"/>
                <a:tab pos="7637400" algn="l"/>
                <a:tab pos="8086679" algn="l"/>
                <a:tab pos="8535960" algn="l"/>
                <a:tab pos="8985240" algn="l"/>
                <a:tab pos="9434160" algn="l"/>
                <a:tab pos="9883440" algn="l"/>
              </a:tabLst>
              <a:defRPr lang="en-US" sz="2400" b="0" i="0" u="none" strike="noStrike" baseline="0">
                <a:ln>
                  <a:noFill/>
                </a:ln>
                <a:solidFill>
                  <a:srgbClr val="160AEB"/>
                </a:solidFill>
                <a:latin typeface="Times New Roman" pitchFamily="18"/>
                <a:ea typeface="Arial Unicode MS" pitchFamily="2"/>
                <a:cs typeface="Arial Unicode MS" pitchFamily="2"/>
              </a:defRPr>
            </a:lvl3pPr>
            <a:lvl4pPr marL="1600199" marR="0" lvl="3" indent="-228600" algn="l" rtl="0" hangingPunct="1">
              <a:lnSpc>
                <a:spcPct val="100000"/>
              </a:lnSpc>
              <a:spcBef>
                <a:spcPts val="499"/>
              </a:spcBef>
              <a:spcAft>
                <a:spcPts val="0"/>
              </a:spcAft>
              <a:buClr>
                <a:srgbClr val="000000"/>
              </a:buClr>
              <a:buSzPct val="100000"/>
              <a:buFont typeface="Times New Roman" pitchFamily="18"/>
              <a:buChar char="–"/>
              <a:tabLst>
                <a:tab pos="1600200" algn="l"/>
                <a:tab pos="179676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80" algn="l"/>
                <a:tab pos="8535959" algn="l"/>
                <a:tab pos="8985240" algn="l"/>
                <a:tab pos="9434160" algn="l"/>
                <a:tab pos="9883440" algn="l"/>
                <a:tab pos="10332720" algn="l"/>
              </a:tabLst>
              <a:defRPr lang="en-US" sz="2000" b="0" i="0" u="none" strike="noStrike" baseline="0">
                <a:ln>
                  <a:noFill/>
                </a:ln>
                <a:solidFill>
                  <a:srgbClr val="160AEB"/>
                </a:solidFill>
                <a:latin typeface="Times New Roman" pitchFamily="18"/>
                <a:ea typeface="Arial Unicode MS" pitchFamily="2"/>
                <a:cs typeface="Arial Unicode MS" pitchFamily="2"/>
              </a:defRPr>
            </a:lvl4pPr>
            <a:lvl5pPr marL="2057400" marR="0" lvl="4"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5pPr>
            <a:lvl6pPr marL="2057400" marR="0" lvl="5"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6pPr>
            <a:lvl7pPr marL="2057400" marR="0" lvl="6"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7pPr>
            <a:lvl8pPr marL="2057400" marR="0" lvl="7"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8pPr>
            <a:lvl9pPr marL="2057400" marR="0" lvl="8"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9pPr>
          </a:lstStyle>
          <a:p>
            <a:pPr marL="0" lvl="0" indent="0">
              <a:lnSpc>
                <a:spcPct val="90000"/>
              </a:lnSpc>
              <a:spcBef>
                <a:spcPts val="697"/>
              </a:spcBef>
              <a:buClr>
                <a:srgbClr val="160AEB"/>
              </a:buClr>
              <a:buSzPct val="100000"/>
              <a:buFont typeface="Wingdings" pitchFamily="1"/>
              <a:buChar char=""/>
            </a:pPr>
            <a:r>
              <a:rPr lang="en-US" sz="2400" dirty="0">
                <a:solidFill>
                  <a:schemeClr val="tx1"/>
                </a:solidFill>
              </a:rPr>
              <a:t>Originally used for data compression</a:t>
            </a:r>
          </a:p>
          <a:p>
            <a:pPr marL="0" lvl="0" indent="0">
              <a:lnSpc>
                <a:spcPct val="90000"/>
              </a:lnSpc>
              <a:spcBef>
                <a:spcPts val="697"/>
              </a:spcBef>
              <a:buClr>
                <a:srgbClr val="160AEB"/>
              </a:buClr>
              <a:buSzPct val="100000"/>
              <a:buFont typeface="Wingdings" pitchFamily="1"/>
              <a:buChar char=""/>
            </a:pPr>
            <a:r>
              <a:rPr lang="en-US" sz="2400" dirty="0">
                <a:solidFill>
                  <a:schemeClr val="tx1"/>
                </a:solidFill>
              </a:rPr>
              <a:t>Works by dividing a large set of points (vectors) into groups having approximately the same number of points closest to them</a:t>
            </a:r>
          </a:p>
          <a:p>
            <a:pPr marL="0" lvl="0" indent="0">
              <a:lnSpc>
                <a:spcPct val="90000"/>
              </a:lnSpc>
              <a:spcBef>
                <a:spcPts val="697"/>
              </a:spcBef>
              <a:buClr>
                <a:srgbClr val="160AEB"/>
              </a:buClr>
              <a:buSzPct val="100000"/>
              <a:buFont typeface="Wingdings" pitchFamily="1"/>
              <a:buChar char=""/>
            </a:pPr>
            <a:r>
              <a:rPr lang="en-US" sz="2400" dirty="0">
                <a:solidFill>
                  <a:schemeClr val="tx1"/>
                </a:solidFill>
              </a:rPr>
              <a:t>Data points are represented by the index of their closest centroid</a:t>
            </a:r>
          </a:p>
          <a:p>
            <a:pPr marL="0" lvl="0" indent="0">
              <a:lnSpc>
                <a:spcPct val="90000"/>
              </a:lnSpc>
              <a:spcBef>
                <a:spcPts val="697"/>
              </a:spcBef>
              <a:buClr>
                <a:srgbClr val="160AEB"/>
              </a:buClr>
              <a:buSzPct val="100000"/>
              <a:buFont typeface="Wingdings" pitchFamily="1"/>
              <a:buChar char=""/>
            </a:pPr>
            <a:r>
              <a:rPr lang="en-US" sz="2400" dirty="0">
                <a:solidFill>
                  <a:schemeClr val="tx1"/>
                </a:solidFill>
              </a:rPr>
              <a:t>VQ is based on the competitive learning</a:t>
            </a:r>
          </a:p>
          <a:p>
            <a:pPr marL="0" lvl="0" indent="0">
              <a:lnSpc>
                <a:spcPct val="90000"/>
              </a:lnSpc>
              <a:spcBef>
                <a:spcPts val="697"/>
              </a:spcBef>
              <a:buClr>
                <a:srgbClr val="160AEB"/>
              </a:buClr>
              <a:buSzPct val="100000"/>
              <a:buFont typeface="Wingdings" pitchFamily="1"/>
              <a:buChar char=""/>
            </a:pPr>
            <a:r>
              <a:rPr lang="en-US" sz="2400" dirty="0">
                <a:solidFill>
                  <a:schemeClr val="tx1"/>
                </a:solidFill>
              </a:rPr>
              <a:t>Used in self-organizing maps and deep learning (auto-encoder)</a:t>
            </a:r>
          </a:p>
        </p:txBody>
      </p:sp>
      <p:sp>
        <p:nvSpPr>
          <p:cNvPr id="4" name="Title 2"/>
          <p:cNvSpPr txBox="1">
            <a:spLocks/>
          </p:cNvSpPr>
          <p:nvPr/>
        </p:nvSpPr>
        <p:spPr>
          <a:xfrm>
            <a:off x="1143000" y="304800"/>
            <a:ext cx="7772400" cy="723275"/>
          </a:xfrm>
          <a:prstGeom prst="rect">
            <a:avLst/>
          </a:prstGeom>
        </p:spPr>
        <p:txBody>
          <a:bodyPr vert="horz" wrap="square" lIns="91440" tIns="45720" rIns="91440" bIns="45720" anchor="ctr">
            <a:spAutoFit/>
            <a:scene3d>
              <a:camera prst="orthographicFront"/>
              <a:lightRig rig="soft" dir="t"/>
            </a:scene3d>
            <a:sp3d prstMaterial="softEdge">
              <a:bevelT w="25400" h="25400"/>
            </a:sp3d>
          </a:bodyPr>
          <a:lstStyle>
            <a:defPPr lvl="0">
              <a:buNone/>
              <a:defRPr/>
            </a:defPPr>
            <a:lvl1pPr lvl="0"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US" sz="4000" dirty="0">
                <a:solidFill>
                  <a:srgbClr val="464646"/>
                </a:solidFill>
              </a:rPr>
              <a:t>Vector Quantization (VQ)</a:t>
            </a:r>
          </a:p>
        </p:txBody>
      </p:sp>
    </p:spTree>
    <p:extLst>
      <p:ext uri="{BB962C8B-B14F-4D97-AF65-F5344CB8AC3E}">
        <p14:creationId xmlns:p14="http://schemas.microsoft.com/office/powerpoint/2010/main" val="2187913982"/>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noGrp="1"/>
          </p:cNvSpPr>
          <p:nvPr>
            <p:ph type="title" idx="4294967295"/>
          </p:nvPr>
        </p:nvSpPr>
        <p:spPr>
          <a:xfrm>
            <a:off x="685800" y="125454"/>
            <a:ext cx="8305800" cy="646331"/>
          </a:xfrm>
        </p:spPr>
        <p:txBody>
          <a:bodyPr wrap="square" lIns="91440" tIns="45720" rIns="91440" bIns="45720">
            <a:spAutoFit/>
          </a:bodyPr>
          <a:lstStyle>
            <a:defPPr lvl="0">
              <a:buNone/>
            </a:defPPr>
            <a:lvl1pPr lvl="0">
              <a:buNone/>
            </a:lvl1pPr>
          </a:lstStyle>
          <a:p>
            <a:pPr lvl="0"/>
            <a:r>
              <a:rPr lang="en-US" sz="3600" dirty="0"/>
              <a:t>Learning Vector Quantization (LVQ)</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219200"/>
            <a:ext cx="2895600" cy="3133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05" y="4362450"/>
            <a:ext cx="8943295" cy="227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a:extLst>
              <a:ext uri="{FF2B5EF4-FFF2-40B4-BE49-F238E27FC236}">
                <a16:creationId xmlns:a16="http://schemas.microsoft.com/office/drawing/2014/main" id="{4032F828-2AEC-47FB-B326-DD57555D0C24}"/>
              </a:ext>
            </a:extLst>
          </p:cNvPr>
          <p:cNvSpPr/>
          <p:nvPr/>
        </p:nvSpPr>
        <p:spPr>
          <a:xfrm>
            <a:off x="152400" y="1219200"/>
            <a:ext cx="4572000" cy="1200329"/>
          </a:xfrm>
          <a:prstGeom prst="rect">
            <a:avLst/>
          </a:prstGeom>
        </p:spPr>
        <p:txBody>
          <a:bodyPr>
            <a:spAutoFit/>
          </a:bodyPr>
          <a:lstStyle/>
          <a:p>
            <a:r>
              <a:rPr lang="en-US" dirty="0">
                <a:solidFill>
                  <a:srgbClr val="202122"/>
                </a:solidFill>
                <a:latin typeface="Arial" panose="020B0604020202020204" pitchFamily="34" charset="0"/>
              </a:rPr>
              <a:t>LVQ can be understood as a special case of a neural network. It applies a </a:t>
            </a:r>
            <a:r>
              <a:rPr lang="en-US" dirty="0">
                <a:latin typeface="Arial" panose="020B0604020202020204" pitchFamily="34" charset="0"/>
              </a:rPr>
              <a:t>winner-take-all Hebbian learning-based </a:t>
            </a:r>
            <a:r>
              <a:rPr lang="en-US" dirty="0">
                <a:solidFill>
                  <a:srgbClr val="202122"/>
                </a:solidFill>
                <a:latin typeface="Arial" panose="020B0604020202020204" pitchFamily="34" charset="0"/>
              </a:rPr>
              <a:t>approach. It is a precursor to </a:t>
            </a:r>
            <a:r>
              <a:rPr lang="en-US" dirty="0">
                <a:latin typeface="Arial" panose="020B0604020202020204" pitchFamily="34" charset="0"/>
              </a:rPr>
              <a:t>self-organizing maps</a:t>
            </a:r>
            <a:r>
              <a:rPr lang="en-US" dirty="0">
                <a:solidFill>
                  <a:srgbClr val="202122"/>
                </a:solidFill>
                <a:latin typeface="Arial" panose="020B0604020202020204" pitchFamily="34" charset="0"/>
              </a:rPr>
              <a:t>.</a:t>
            </a:r>
            <a:endParaRPr lang="en-US" dirty="0"/>
          </a:p>
        </p:txBody>
      </p:sp>
    </p:spTree>
    <p:extLst>
      <p:ext uri="{BB962C8B-B14F-4D97-AF65-F5344CB8AC3E}">
        <p14:creationId xmlns:p14="http://schemas.microsoft.com/office/powerpoint/2010/main" val="144998553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noGrp="1"/>
          </p:cNvSpPr>
          <p:nvPr>
            <p:ph type="title" idx="4294967295"/>
          </p:nvPr>
        </p:nvSpPr>
        <p:spPr>
          <a:xfrm>
            <a:off x="3810000" y="304800"/>
            <a:ext cx="1294617" cy="723275"/>
          </a:xfrm>
        </p:spPr>
        <p:txBody>
          <a:bodyPr wrap="square" lIns="91440" tIns="45720" rIns="91440" bIns="45720">
            <a:spAutoFit/>
          </a:bodyPr>
          <a:lstStyle>
            <a:defPPr lvl="0">
              <a:buNone/>
            </a:defPPr>
            <a:lvl1pPr lvl="0">
              <a:buNone/>
            </a:lvl1pPr>
          </a:lstStyle>
          <a:p>
            <a:pPr lvl="0"/>
            <a:r>
              <a:rPr lang="en-US" sz="4000" dirty="0"/>
              <a:t>LVQ</a:t>
            </a:r>
          </a:p>
        </p:txBody>
      </p:sp>
      <p:sp>
        <p:nvSpPr>
          <p:cNvPr id="2" name="Rectangle 1"/>
          <p:cNvSpPr/>
          <p:nvPr/>
        </p:nvSpPr>
        <p:spPr>
          <a:xfrm>
            <a:off x="876631" y="2209800"/>
            <a:ext cx="7391400" cy="3693319"/>
          </a:xfrm>
          <a:prstGeom prst="rect">
            <a:avLst/>
          </a:prstGeom>
        </p:spPr>
        <p:txBody>
          <a:bodyPr wrap="square">
            <a:spAutoFit/>
          </a:bodyPr>
          <a:lstStyle/>
          <a:p>
            <a:pPr marL="285750" indent="-285750">
              <a:buFont typeface="Arial" panose="020B0604020202020204" pitchFamily="34" charset="0"/>
              <a:buChar char="•"/>
            </a:pPr>
            <a:r>
              <a:rPr lang="en-US" dirty="0">
                <a:solidFill>
                  <a:prstClr val="black"/>
                </a:solidFill>
              </a:rPr>
              <a:t>The winner is moved closer if it correctly classifies the data point or moved away if it classifies the data point incorrectly.</a:t>
            </a:r>
          </a:p>
          <a:p>
            <a:endParaRPr lang="en-US" dirty="0">
              <a:solidFill>
                <a:prstClr val="black"/>
              </a:solidFill>
            </a:endParaRPr>
          </a:p>
          <a:p>
            <a:pPr marL="285750" indent="-285750">
              <a:buFont typeface="Arial" panose="020B0604020202020204" pitchFamily="34" charset="0"/>
              <a:buChar char="•"/>
            </a:pPr>
            <a:r>
              <a:rPr lang="en-US" dirty="0">
                <a:solidFill>
                  <a:prstClr val="black"/>
                </a:solidFill>
              </a:rPr>
              <a:t>The       vectors are called </a:t>
            </a:r>
            <a:r>
              <a:rPr lang="en-US" i="1" dirty="0">
                <a:solidFill>
                  <a:prstClr val="black"/>
                </a:solidFill>
              </a:rPr>
              <a:t>codebook vectors</a:t>
            </a:r>
            <a:r>
              <a:rPr lang="en-US" dirty="0">
                <a:solidFill>
                  <a:prstClr val="black"/>
                </a:solidFill>
              </a:rPr>
              <a:t>, or </a:t>
            </a:r>
            <a:r>
              <a:rPr lang="en-US" i="1" dirty="0">
                <a:solidFill>
                  <a:prstClr val="black"/>
                </a:solidFill>
              </a:rPr>
              <a:t>prototypes.</a:t>
            </a:r>
          </a:p>
          <a:p>
            <a:pPr marL="285750" indent="-285750">
              <a:buFont typeface="Arial" panose="020B0604020202020204" pitchFamily="34" charset="0"/>
              <a:buChar char="•"/>
            </a:pPr>
            <a:endParaRPr lang="en-US" dirty="0">
              <a:solidFill>
                <a:prstClr val="black"/>
              </a:solidFill>
            </a:endParaRPr>
          </a:p>
          <a:p>
            <a:pPr marL="285750" indent="-285750">
              <a:buFont typeface="Arial" panose="020B0604020202020204" pitchFamily="34" charset="0"/>
              <a:buChar char="•"/>
            </a:pPr>
            <a:r>
              <a:rPr lang="en-US" dirty="0">
                <a:solidFill>
                  <a:prstClr val="black"/>
                </a:solidFill>
              </a:rPr>
              <a:t>A key issue in LVQ is the choice of an appropriate measure of distance or similarity measure (the </a:t>
            </a:r>
            <a:r>
              <a:rPr lang="en-US" i="1" dirty="0">
                <a:solidFill>
                  <a:prstClr val="black"/>
                </a:solidFill>
              </a:rPr>
              <a:t>d</a:t>
            </a:r>
            <a:r>
              <a:rPr lang="en-US" dirty="0">
                <a:solidFill>
                  <a:prstClr val="black"/>
                </a:solidFill>
              </a:rPr>
              <a:t> function).</a:t>
            </a:r>
          </a:p>
          <a:p>
            <a:pPr marL="285750" indent="-285750">
              <a:buFont typeface="Arial" panose="020B0604020202020204" pitchFamily="34" charset="0"/>
              <a:buChar char="•"/>
            </a:pPr>
            <a:endParaRPr lang="en-US" dirty="0">
              <a:solidFill>
                <a:prstClr val="black"/>
              </a:solidFill>
            </a:endParaRPr>
          </a:p>
          <a:p>
            <a:pPr marL="285750" indent="-285750">
              <a:buFont typeface="Arial" panose="020B0604020202020204" pitchFamily="34" charset="0"/>
              <a:buChar char="•"/>
            </a:pPr>
            <a:r>
              <a:rPr lang="en-US" dirty="0">
                <a:solidFill>
                  <a:prstClr val="black"/>
                </a:solidFill>
              </a:rPr>
              <a:t>It is a generalization of the </a:t>
            </a:r>
            <a:r>
              <a:rPr lang="en-US" i="1" dirty="0">
                <a:solidFill>
                  <a:prstClr val="black"/>
                </a:solidFill>
              </a:rPr>
              <a:t>k</a:t>
            </a:r>
            <a:r>
              <a:rPr lang="en-US" dirty="0">
                <a:solidFill>
                  <a:prstClr val="black"/>
                </a:solidFill>
              </a:rPr>
              <a:t>-Means Neural Network.</a:t>
            </a:r>
          </a:p>
          <a:p>
            <a:pPr marL="285750" indent="-285750">
              <a:buFont typeface="Arial" panose="020B0604020202020204" pitchFamily="34" charset="0"/>
              <a:buChar char="•"/>
            </a:pPr>
            <a:r>
              <a:rPr lang="en-US" dirty="0">
                <a:cs typeface="Arial" panose="020B0604020202020204" pitchFamily="34" charset="0"/>
              </a:rPr>
              <a:t>There is also a supervised version of LVQ that can be used when we have labeled input data. </a:t>
            </a:r>
            <a:endParaRPr lang="en-US" dirty="0">
              <a:solidFill>
                <a:prstClr val="black"/>
              </a:solidFill>
            </a:endParaRPr>
          </a:p>
          <a:p>
            <a:pPr marL="285750" indent="-285750">
              <a:buFont typeface="Arial" panose="020B0604020202020204" pitchFamily="34" charset="0"/>
              <a:buChar char="•"/>
            </a:pPr>
            <a:endParaRPr lang="en-US" dirty="0">
              <a:solidFill>
                <a:prstClr val="black"/>
              </a:solidFill>
            </a:endParaRPr>
          </a:p>
          <a:p>
            <a:endParaRPr lang="en-US" dirty="0">
              <a:solidFill>
                <a:prstClr val="black"/>
              </a:solidFill>
            </a:endParaRPr>
          </a:p>
        </p:txBody>
      </p:sp>
      <p:pic>
        <p:nvPicPr>
          <p:cNvPr id="5123" name="Picture 3" descr="C:\Users\andonie\Desktop\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3041125"/>
            <a:ext cx="304800" cy="31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129674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cstate="print"/>
          <a:srcRect/>
          <a:stretch>
            <a:fillRect/>
          </a:stretch>
        </p:blipFill>
        <p:spPr bwMode="auto">
          <a:xfrm>
            <a:off x="228600" y="94820"/>
            <a:ext cx="8305800" cy="6668359"/>
          </a:xfrm>
          <a:prstGeom prst="rect">
            <a:avLst/>
          </a:prstGeom>
          <a:noFill/>
          <a:ln w="9525">
            <a:noFill/>
            <a:miter lim="800000"/>
            <a:headEnd/>
            <a:tailEnd/>
          </a:ln>
        </p:spPr>
      </p:pic>
    </p:spTree>
    <p:extLst>
      <p:ext uri="{BB962C8B-B14F-4D97-AF65-F5344CB8AC3E}">
        <p14:creationId xmlns:p14="http://schemas.microsoft.com/office/powerpoint/2010/main" val="40748206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cstate="print"/>
          <a:srcRect/>
          <a:stretch>
            <a:fillRect/>
          </a:stretch>
        </p:blipFill>
        <p:spPr bwMode="auto">
          <a:xfrm>
            <a:off x="114300" y="76200"/>
            <a:ext cx="8915400" cy="3514725"/>
          </a:xfrm>
          <a:prstGeom prst="rect">
            <a:avLst/>
          </a:prstGeom>
          <a:noFill/>
          <a:ln w="9525">
            <a:noFill/>
            <a:miter lim="800000"/>
            <a:headEnd/>
            <a:tailEnd/>
          </a:ln>
        </p:spPr>
      </p:pic>
      <p:pic>
        <p:nvPicPr>
          <p:cNvPr id="3" name="Picture 2">
            <a:extLst>
              <a:ext uri="{FF2B5EF4-FFF2-40B4-BE49-F238E27FC236}">
                <a16:creationId xmlns:a16="http://schemas.microsoft.com/office/drawing/2014/main" id="{864F6045-32FF-4B5C-BFE6-D43364789C5A}"/>
              </a:ext>
            </a:extLst>
          </p:cNvPr>
          <p:cNvPicPr>
            <a:picLocks noChangeAspect="1" noChangeArrowheads="1"/>
          </p:cNvPicPr>
          <p:nvPr/>
        </p:nvPicPr>
        <p:blipFill>
          <a:blip r:embed="rId3" cstate="print"/>
          <a:srcRect/>
          <a:stretch>
            <a:fillRect/>
          </a:stretch>
        </p:blipFill>
        <p:spPr bwMode="auto">
          <a:xfrm>
            <a:off x="99965" y="4038600"/>
            <a:ext cx="8905875" cy="2743200"/>
          </a:xfrm>
          <a:prstGeom prst="rect">
            <a:avLst/>
          </a:prstGeom>
          <a:noFill/>
          <a:ln w="9525">
            <a:noFill/>
            <a:miter lim="800000"/>
            <a:headEnd/>
            <a:tailEnd/>
          </a:ln>
        </p:spPr>
      </p:pic>
    </p:spTree>
    <p:extLst>
      <p:ext uri="{BB962C8B-B14F-4D97-AF65-F5344CB8AC3E}">
        <p14:creationId xmlns:p14="http://schemas.microsoft.com/office/powerpoint/2010/main" val="40446495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ED07691-0C07-4334-959B-0C672A68E36F}"/>
              </a:ext>
            </a:extLst>
          </p:cNvPr>
          <p:cNvSpPr txBox="1"/>
          <p:nvPr/>
        </p:nvSpPr>
        <p:spPr>
          <a:xfrm>
            <a:off x="457200" y="101025"/>
            <a:ext cx="8458200" cy="523220"/>
          </a:xfrm>
          <a:prstGeom prst="rect">
            <a:avLst/>
          </a:prstGeom>
          <a:noFill/>
        </p:spPr>
        <p:txBody>
          <a:bodyPr wrap="square" rtlCol="0">
            <a:spAutoFit/>
          </a:bodyPr>
          <a:lstStyle/>
          <a:p>
            <a:r>
              <a:rPr lang="en-US" sz="2800" dirty="0"/>
              <a:t>LVQ in WEKA for Iris data (unsupervised mode)</a:t>
            </a:r>
          </a:p>
        </p:txBody>
      </p:sp>
      <p:pic>
        <p:nvPicPr>
          <p:cNvPr id="2" name="Picture 1">
            <a:extLst>
              <a:ext uri="{FF2B5EF4-FFF2-40B4-BE49-F238E27FC236}">
                <a16:creationId xmlns:a16="http://schemas.microsoft.com/office/drawing/2014/main" id="{D6271EC5-1BBF-46F1-9CC1-F9440378D670}"/>
              </a:ext>
            </a:extLst>
          </p:cNvPr>
          <p:cNvPicPr>
            <a:picLocks noChangeAspect="1"/>
          </p:cNvPicPr>
          <p:nvPr/>
        </p:nvPicPr>
        <p:blipFill>
          <a:blip r:embed="rId2"/>
          <a:stretch>
            <a:fillRect/>
          </a:stretch>
        </p:blipFill>
        <p:spPr>
          <a:xfrm>
            <a:off x="1447800" y="685800"/>
            <a:ext cx="5807030" cy="5911098"/>
          </a:xfrm>
          <a:prstGeom prst="rect">
            <a:avLst/>
          </a:prstGeom>
        </p:spPr>
      </p:pic>
    </p:spTree>
    <p:extLst>
      <p:ext uri="{BB962C8B-B14F-4D97-AF65-F5344CB8AC3E}">
        <p14:creationId xmlns:p14="http://schemas.microsoft.com/office/powerpoint/2010/main" val="899020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990600" y="152400"/>
            <a:ext cx="7772400" cy="646331"/>
          </a:xfrm>
        </p:spPr>
        <p:txBody>
          <a:bodyPr wrap="square">
            <a:spAutoFit/>
          </a:bodyPr>
          <a:lstStyle>
            <a:defPPr lvl="0">
              <a:buNone/>
            </a:defPPr>
            <a:lvl1pPr lvl="0">
              <a:buNone/>
            </a:lvl1pPr>
          </a:lstStyle>
          <a:p>
            <a:pPr lvl="0"/>
            <a:r>
              <a:rPr lang="en-US" sz="3600" dirty="0"/>
              <a:t>The Self-Organizing Map (SOM)</a:t>
            </a:r>
          </a:p>
        </p:txBody>
      </p:sp>
      <p:sp>
        <p:nvSpPr>
          <p:cNvPr id="3" name="Text Placeholder 2"/>
          <p:cNvSpPr txBox="1">
            <a:spLocks noGrp="1"/>
          </p:cNvSpPr>
          <p:nvPr>
            <p:ph type="body" idx="4294967295"/>
          </p:nvPr>
        </p:nvSpPr>
        <p:spPr>
          <a:xfrm>
            <a:off x="685800" y="1148408"/>
            <a:ext cx="7772400" cy="2291909"/>
          </a:xfrm>
        </p:spPr>
        <p:txBody>
          <a:bodyPr wrap="square">
            <a:spAutoFit/>
          </a:bodyPr>
          <a:lstStyle>
            <a:defPPr marL="342720" marR="0" lvl="0" indent="-342720" algn="l" rtl="0" hangingPunct="1">
              <a:lnSpc>
                <a:spcPct val="100000"/>
              </a:lnSpc>
              <a:spcBef>
                <a:spcPts val="799"/>
              </a:spcBef>
              <a:spcAft>
                <a:spcPts val="0"/>
              </a:spcAft>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en-US" sz="3200" b="0" i="0" u="none" strike="noStrike" baseline="0">
                <a:ln>
                  <a:noFill/>
                </a:ln>
                <a:solidFill>
                  <a:srgbClr val="160AEB"/>
                </a:solidFill>
                <a:latin typeface="Times New Roman" pitchFamily="18"/>
                <a:ea typeface="Arial Unicode MS" pitchFamily="2"/>
                <a:cs typeface="Arial Unicode MS" pitchFamily="2"/>
              </a:defRPr>
            </a:defPPr>
            <a:lvl1pPr marL="342720" marR="0" lvl="0" indent="-342720" algn="l" rtl="0" hangingPunct="1">
              <a:lnSpc>
                <a:spcPct val="100000"/>
              </a:lnSpc>
              <a:spcBef>
                <a:spcPts val="799"/>
              </a:spcBef>
              <a:spcAft>
                <a:spcPts val="0"/>
              </a:spcAft>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en-US" sz="3200" b="0" i="0" u="none" strike="noStrike" baseline="0">
                <a:ln>
                  <a:noFill/>
                </a:ln>
                <a:solidFill>
                  <a:srgbClr val="160AEB"/>
                </a:solidFill>
                <a:latin typeface="Times New Roman" pitchFamily="18"/>
                <a:ea typeface="Arial Unicode MS" pitchFamily="2"/>
                <a:cs typeface="Arial Unicode MS" pitchFamily="2"/>
              </a:defRPr>
            </a:lvl1pPr>
            <a:lvl2pPr marL="742680" marR="0" lvl="1" indent="-285480" algn="l" rtl="0" hangingPunct="1">
              <a:lnSpc>
                <a:spcPct val="100000"/>
              </a:lnSpc>
              <a:spcBef>
                <a:spcPts val="697"/>
              </a:spcBef>
              <a:spcAft>
                <a:spcPts val="0"/>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defRPr lang="en-US" sz="2800" b="0" i="0" u="none" strike="noStrike" baseline="0">
                <a:ln>
                  <a:noFill/>
                </a:ln>
                <a:solidFill>
                  <a:srgbClr val="160AEB"/>
                </a:solidFill>
                <a:latin typeface="Times New Roman" pitchFamily="18"/>
                <a:ea typeface="Arial Unicode MS" pitchFamily="2"/>
                <a:cs typeface="Arial Unicode MS" pitchFamily="2"/>
              </a:defRPr>
            </a:lvl2pPr>
            <a:lvl3pPr marL="1143000" marR="0" lvl="2" indent="-228600" algn="l" rtl="0" hangingPunct="1">
              <a:lnSpc>
                <a:spcPct val="100000"/>
              </a:lnSpc>
              <a:spcBef>
                <a:spcPts val="598"/>
              </a:spcBef>
              <a:spcAft>
                <a:spcPts val="0"/>
              </a:spcAft>
              <a:buClr>
                <a:srgbClr val="000000"/>
              </a:buClr>
              <a:buSzPct val="100000"/>
              <a:buFont typeface="Times New Roman" pitchFamily="18"/>
              <a:buChar char="•"/>
              <a:tabLst>
                <a:tab pos="1143000" algn="l"/>
                <a:tab pos="1347480" algn="l"/>
                <a:tab pos="1796760" algn="l"/>
                <a:tab pos="2246040" algn="l"/>
                <a:tab pos="2695319" algn="l"/>
                <a:tab pos="3144599" algn="l"/>
                <a:tab pos="3593880" algn="l"/>
                <a:tab pos="4043160" algn="l"/>
                <a:tab pos="4492440" algn="l"/>
                <a:tab pos="4941720" algn="l"/>
                <a:tab pos="5391000" algn="l"/>
                <a:tab pos="5840279" algn="l"/>
                <a:tab pos="6289560" algn="l"/>
                <a:tab pos="6738840" algn="l"/>
                <a:tab pos="7188119" algn="l"/>
                <a:tab pos="7637400" algn="l"/>
                <a:tab pos="8086679" algn="l"/>
                <a:tab pos="8535960" algn="l"/>
                <a:tab pos="8985240" algn="l"/>
                <a:tab pos="9434160" algn="l"/>
                <a:tab pos="9883440" algn="l"/>
              </a:tabLst>
              <a:defRPr lang="en-US" sz="2400" b="0" i="0" u="none" strike="noStrike" baseline="0">
                <a:ln>
                  <a:noFill/>
                </a:ln>
                <a:solidFill>
                  <a:srgbClr val="160AEB"/>
                </a:solidFill>
                <a:latin typeface="Times New Roman" pitchFamily="18"/>
                <a:ea typeface="Arial Unicode MS" pitchFamily="2"/>
                <a:cs typeface="Arial Unicode MS" pitchFamily="2"/>
              </a:defRPr>
            </a:lvl3pPr>
            <a:lvl4pPr marL="1600199" marR="0" lvl="3" indent="-228600" algn="l" rtl="0" hangingPunct="1">
              <a:lnSpc>
                <a:spcPct val="100000"/>
              </a:lnSpc>
              <a:spcBef>
                <a:spcPts val="499"/>
              </a:spcBef>
              <a:spcAft>
                <a:spcPts val="0"/>
              </a:spcAft>
              <a:buClr>
                <a:srgbClr val="000000"/>
              </a:buClr>
              <a:buSzPct val="100000"/>
              <a:buFont typeface="Times New Roman" pitchFamily="18"/>
              <a:buChar char="–"/>
              <a:tabLst>
                <a:tab pos="1600200" algn="l"/>
                <a:tab pos="179676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80" algn="l"/>
                <a:tab pos="8535959" algn="l"/>
                <a:tab pos="8985240" algn="l"/>
                <a:tab pos="9434160" algn="l"/>
                <a:tab pos="9883440" algn="l"/>
                <a:tab pos="10332720" algn="l"/>
              </a:tabLst>
              <a:defRPr lang="en-US" sz="2000" b="0" i="0" u="none" strike="noStrike" baseline="0">
                <a:ln>
                  <a:noFill/>
                </a:ln>
                <a:solidFill>
                  <a:srgbClr val="160AEB"/>
                </a:solidFill>
                <a:latin typeface="Times New Roman" pitchFamily="18"/>
                <a:ea typeface="Arial Unicode MS" pitchFamily="2"/>
                <a:cs typeface="Arial Unicode MS" pitchFamily="2"/>
              </a:defRPr>
            </a:lvl4pPr>
            <a:lvl5pPr marL="2057400" marR="0" lvl="4"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5pPr>
            <a:lvl6pPr marL="2057400" marR="0" lvl="5"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6pPr>
            <a:lvl7pPr marL="2057400" marR="0" lvl="6"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7pPr>
            <a:lvl8pPr marL="2057400" marR="0" lvl="7"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8pPr>
            <a:lvl9pPr marL="2057400" marR="0" lvl="8"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9pPr>
          </a:lstStyle>
          <a:p>
            <a:pPr marL="0" lvl="0" indent="0">
              <a:lnSpc>
                <a:spcPct val="90000"/>
              </a:lnSpc>
              <a:buClr>
                <a:srgbClr val="160AEB"/>
              </a:buClr>
              <a:buSzPct val="100000"/>
              <a:buFont typeface="Wingdings" pitchFamily="1"/>
              <a:buChar char=""/>
            </a:pPr>
            <a:r>
              <a:rPr lang="en-US" sz="2400" dirty="0">
                <a:solidFill>
                  <a:schemeClr val="tx1"/>
                </a:solidFill>
              </a:rPr>
              <a:t>One method of learning the codebook was proposed by Kohonen</a:t>
            </a:r>
          </a:p>
          <a:p>
            <a:pPr marL="0" lvl="0" indent="0">
              <a:lnSpc>
                <a:spcPct val="90000"/>
              </a:lnSpc>
              <a:buClr>
                <a:srgbClr val="160AEB"/>
              </a:buClr>
              <a:buSzPct val="100000"/>
              <a:buFont typeface="Wingdings" pitchFamily="1"/>
              <a:buChar char=""/>
            </a:pPr>
            <a:r>
              <a:rPr lang="en-US" sz="2400" dirty="0">
                <a:solidFill>
                  <a:schemeClr val="tx1"/>
                </a:solidFill>
              </a:rPr>
              <a:t>His idea was inspired by the way that mappings are learned in the topographic feature maps found in many brain areas</a:t>
            </a:r>
          </a:p>
          <a:p>
            <a:pPr marL="0" lvl="0" indent="0">
              <a:lnSpc>
                <a:spcPct val="90000"/>
              </a:lnSpc>
              <a:buClr>
                <a:srgbClr val="160AEB"/>
              </a:buClr>
              <a:buSzPct val="100000"/>
              <a:buFont typeface="Wingdings" pitchFamily="1"/>
              <a:buChar char=""/>
            </a:pPr>
            <a:r>
              <a:rPr lang="en-US" sz="2400" dirty="0">
                <a:solidFill>
                  <a:schemeClr val="tx1"/>
                </a:solidFill>
              </a:rPr>
              <a:t>These </a:t>
            </a:r>
            <a:r>
              <a:rPr lang="en-US" sz="2400" i="1" dirty="0">
                <a:solidFill>
                  <a:schemeClr val="tx1"/>
                </a:solidFill>
              </a:rPr>
              <a:t>feature maps</a:t>
            </a:r>
            <a:r>
              <a:rPr lang="en-US" sz="2400" dirty="0">
                <a:solidFill>
                  <a:schemeClr val="tx1"/>
                </a:solidFill>
              </a:rPr>
              <a:t> consist of one- and two-dimensional sheets of neurons with lateral connections</a:t>
            </a:r>
          </a:p>
        </p:txBody>
      </p:sp>
      <p:sp>
        <p:nvSpPr>
          <p:cNvPr id="4" name="TextBox 3">
            <a:extLst>
              <a:ext uri="{FF2B5EF4-FFF2-40B4-BE49-F238E27FC236}">
                <a16:creationId xmlns:a16="http://schemas.microsoft.com/office/drawing/2014/main" id="{A22D0372-915A-48F8-B8E1-58176710FD15}"/>
              </a:ext>
            </a:extLst>
          </p:cNvPr>
          <p:cNvSpPr txBox="1"/>
          <p:nvPr/>
        </p:nvSpPr>
        <p:spPr>
          <a:xfrm>
            <a:off x="990600" y="3789994"/>
            <a:ext cx="7250600" cy="2308324"/>
          </a:xfrm>
          <a:prstGeom prst="rect">
            <a:avLst/>
          </a:prstGeom>
          <a:noFill/>
        </p:spPr>
        <p:txBody>
          <a:bodyPr wrap="square" rtlCol="0">
            <a:spAutoFit/>
          </a:bodyPr>
          <a:lstStyle/>
          <a:p>
            <a:r>
              <a:rPr lang="en-US" b="1" dirty="0"/>
              <a:t>Kohonen: </a:t>
            </a:r>
          </a:p>
          <a:p>
            <a:endParaRPr lang="en-US" sz="1400" i="1" dirty="0"/>
          </a:p>
          <a:p>
            <a:pPr lvl="1"/>
            <a:r>
              <a:rPr lang="en-US" sz="1400" dirty="0"/>
              <a:t>“The SOM is a new, effective software tool for the visualization of high-dimensional data. It converts complex, nonlinear statistical relationships between high-dimensional data items into simple geometric relationships on a low-dimensional display. </a:t>
            </a:r>
          </a:p>
          <a:p>
            <a:pPr lvl="1"/>
            <a:endParaRPr lang="en-US" sz="1400" dirty="0"/>
          </a:p>
          <a:p>
            <a:pPr lvl="1"/>
            <a:r>
              <a:rPr lang="en-US" sz="1400" dirty="0"/>
              <a:t>As it thereby compresses information while preserving the most important topological and metric relationships of the primary data items on the display, it may also be thought to produce some kind of abstractions.”</a:t>
            </a:r>
          </a:p>
        </p:txBody>
      </p:sp>
    </p:spTree>
    <p:extLst>
      <p:ext uri="{BB962C8B-B14F-4D97-AF65-F5344CB8AC3E}">
        <p14:creationId xmlns:p14="http://schemas.microsoft.com/office/powerpoint/2010/main" val="615754693"/>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2743200" y="228600"/>
            <a:ext cx="3773978" cy="723275"/>
          </a:xfrm>
        </p:spPr>
        <p:txBody>
          <a:bodyPr wrap="square">
            <a:spAutoFit/>
          </a:bodyPr>
          <a:lstStyle>
            <a:defPPr lvl="0">
              <a:buNone/>
            </a:defPPr>
            <a:lvl1pPr lvl="0">
              <a:buNone/>
            </a:lvl1pPr>
          </a:lstStyle>
          <a:p>
            <a:pPr lvl="0"/>
            <a:r>
              <a:rPr lang="en-NZ" dirty="0"/>
              <a:t>Feature Maps</a:t>
            </a:r>
          </a:p>
        </p:txBody>
      </p:sp>
      <p:pic>
        <p:nvPicPr>
          <p:cNvPr id="3" name="Picture 2"/>
          <p:cNvPicPr>
            <a:picLocks noChangeAspect="1"/>
          </p:cNvPicPr>
          <p:nvPr/>
        </p:nvPicPr>
        <p:blipFill>
          <a:blip r:embed="rId3" cstate="print">
            <a:alphaModFix/>
            <a:lum/>
          </a:blip>
          <a:srcRect/>
          <a:stretch>
            <a:fillRect/>
          </a:stretch>
        </p:blipFill>
        <p:spPr>
          <a:xfrm>
            <a:off x="914400" y="1981080"/>
            <a:ext cx="2770200" cy="2394000"/>
          </a:xfrm>
          <a:prstGeom prst="rect">
            <a:avLst/>
          </a:prstGeom>
          <a:noFill/>
          <a:ln>
            <a:noFill/>
          </a:ln>
        </p:spPr>
      </p:pic>
      <p:grpSp>
        <p:nvGrpSpPr>
          <p:cNvPr id="4" name="Group 3"/>
          <p:cNvGrpSpPr/>
          <p:nvPr/>
        </p:nvGrpSpPr>
        <p:grpSpPr>
          <a:xfrm>
            <a:off x="1600200" y="2438280"/>
            <a:ext cx="2286000" cy="2210040"/>
            <a:chOff x="1600200" y="2438280"/>
            <a:chExt cx="2286000" cy="2210040"/>
          </a:xfrm>
        </p:grpSpPr>
        <p:sp>
          <p:nvSpPr>
            <p:cNvPr id="5" name="Freeform 4"/>
            <p:cNvSpPr/>
            <p:nvPr/>
          </p:nvSpPr>
          <p:spPr>
            <a:xfrm>
              <a:off x="1600200" y="2438280"/>
              <a:ext cx="838080" cy="3812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76320">
              <a:solidFill>
                <a:srgbClr val="FF0514"/>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6" name="Straight Connector 5"/>
            <p:cNvSpPr/>
            <p:nvPr/>
          </p:nvSpPr>
          <p:spPr>
            <a:xfrm>
              <a:off x="2438280" y="2819520"/>
              <a:ext cx="1447920" cy="1828800"/>
            </a:xfrm>
            <a:prstGeom prst="line">
              <a:avLst/>
            </a:prstGeom>
            <a:noFill/>
            <a:ln w="57240">
              <a:solidFill>
                <a:srgbClr val="FF0514"/>
              </a:solidFill>
              <a:prstDash val="solid"/>
              <a:miter/>
              <a:tailEnd type="arrow"/>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grpSp>
      <p:grpSp>
        <p:nvGrpSpPr>
          <p:cNvPr id="7" name="Group 6"/>
          <p:cNvGrpSpPr/>
          <p:nvPr/>
        </p:nvGrpSpPr>
        <p:grpSpPr>
          <a:xfrm>
            <a:off x="3124079" y="4876920"/>
            <a:ext cx="5410440" cy="1143000"/>
            <a:chOff x="3124079" y="4876920"/>
            <a:chExt cx="5410440" cy="1143000"/>
          </a:xfrm>
        </p:grpSpPr>
        <p:sp>
          <p:nvSpPr>
            <p:cNvPr id="8" name="Freeform 7"/>
            <p:cNvSpPr/>
            <p:nvPr/>
          </p:nvSpPr>
          <p:spPr>
            <a:xfrm>
              <a:off x="3505319" y="5105520"/>
              <a:ext cx="685799" cy="6094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gradFill>
              <a:gsLst>
                <a:gs pos="0">
                  <a:srgbClr val="FF0514"/>
                </a:gs>
                <a:gs pos="50000">
                  <a:srgbClr val="750209"/>
                </a:gs>
                <a:gs pos="100000">
                  <a:srgbClr val="FF0514"/>
                </a:gs>
              </a:gsLst>
              <a:lin ang="5400000"/>
            </a:gra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9" name="Freeform 8"/>
            <p:cNvSpPr/>
            <p:nvPr/>
          </p:nvSpPr>
          <p:spPr>
            <a:xfrm>
              <a:off x="4800600" y="5105520"/>
              <a:ext cx="685799" cy="6094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gradFill>
              <a:gsLst>
                <a:gs pos="0">
                  <a:srgbClr val="FF0514"/>
                </a:gs>
                <a:gs pos="50000">
                  <a:srgbClr val="750209"/>
                </a:gs>
                <a:gs pos="100000">
                  <a:srgbClr val="FF0514"/>
                </a:gs>
              </a:gsLst>
              <a:lin ang="5400000"/>
            </a:gra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10" name="Freeform 9"/>
            <p:cNvSpPr/>
            <p:nvPr/>
          </p:nvSpPr>
          <p:spPr>
            <a:xfrm>
              <a:off x="6095880" y="5105520"/>
              <a:ext cx="685799" cy="6094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gradFill>
              <a:gsLst>
                <a:gs pos="0">
                  <a:srgbClr val="FF0514"/>
                </a:gs>
                <a:gs pos="50000">
                  <a:srgbClr val="750209"/>
                </a:gs>
                <a:gs pos="100000">
                  <a:srgbClr val="FF0514"/>
                </a:gs>
              </a:gsLst>
              <a:lin ang="5400000"/>
            </a:gra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11" name="Freeform 10"/>
            <p:cNvSpPr/>
            <p:nvPr/>
          </p:nvSpPr>
          <p:spPr>
            <a:xfrm>
              <a:off x="7391520" y="5105520"/>
              <a:ext cx="685799" cy="6094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gradFill>
              <a:gsLst>
                <a:gs pos="0">
                  <a:srgbClr val="FF0514"/>
                </a:gs>
                <a:gs pos="50000">
                  <a:srgbClr val="750209"/>
                </a:gs>
                <a:gs pos="100000">
                  <a:srgbClr val="FF0514"/>
                </a:gs>
              </a:gsLst>
              <a:lin ang="5400000"/>
            </a:gra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12" name="Freeform 11"/>
            <p:cNvSpPr/>
            <p:nvPr/>
          </p:nvSpPr>
          <p:spPr>
            <a:xfrm>
              <a:off x="3124079" y="4876920"/>
              <a:ext cx="5410440" cy="1143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38160">
              <a:solidFill>
                <a:srgbClr val="FF0514"/>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grpSp>
      <p:grpSp>
        <p:nvGrpSpPr>
          <p:cNvPr id="13" name="Group 12"/>
          <p:cNvGrpSpPr/>
          <p:nvPr/>
        </p:nvGrpSpPr>
        <p:grpSpPr>
          <a:xfrm>
            <a:off x="2894759" y="4267503"/>
            <a:ext cx="5936760" cy="611280"/>
            <a:chOff x="2894759" y="4419720"/>
            <a:chExt cx="5936760" cy="611280"/>
          </a:xfrm>
        </p:grpSpPr>
        <p:sp>
          <p:nvSpPr>
            <p:cNvPr id="14" name="Freeform 13"/>
            <p:cNvSpPr/>
            <p:nvPr/>
          </p:nvSpPr>
          <p:spPr>
            <a:xfrm>
              <a:off x="2894759" y="4449600"/>
              <a:ext cx="1844999" cy="5814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6800" rIns="90000" bIns="46800" anchor="t" anchorCtr="0" compatLnSpc="1">
              <a:spAutoFit/>
            </a:bodyPr>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n-NZ" sz="3200">
                  <a:solidFill>
                    <a:srgbClr val="160AEB"/>
                  </a:solidFill>
                  <a:latin typeface="Times New Roman" pitchFamily="18"/>
                  <a:ea typeface="Arial Unicode MS" pitchFamily="2"/>
                  <a:cs typeface="Arial Unicode MS" pitchFamily="2"/>
                </a:rPr>
                <a:t>Low pitch</a:t>
              </a:r>
            </a:p>
          </p:txBody>
        </p:sp>
        <p:sp>
          <p:nvSpPr>
            <p:cNvPr id="15" name="Freeform 14"/>
            <p:cNvSpPr/>
            <p:nvPr/>
          </p:nvSpPr>
          <p:spPr>
            <a:xfrm>
              <a:off x="4722120" y="4419720"/>
              <a:ext cx="2230560" cy="5814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6800" rIns="90000" bIns="46800" anchor="t" anchorCtr="0" compatLnSpc="1">
              <a:spAutoFit/>
            </a:bodyPr>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n-NZ" sz="3200" dirty="0">
                  <a:solidFill>
                    <a:srgbClr val="160AEB"/>
                  </a:solidFill>
                  <a:latin typeface="Times New Roman" pitchFamily="18"/>
                  <a:ea typeface="Arial Unicode MS" pitchFamily="2"/>
                  <a:cs typeface="Arial Unicode MS" pitchFamily="2"/>
                </a:rPr>
                <a:t>Higher pitch</a:t>
              </a:r>
            </a:p>
          </p:txBody>
        </p:sp>
        <p:sp>
          <p:nvSpPr>
            <p:cNvPr id="16" name="Freeform 15"/>
            <p:cNvSpPr/>
            <p:nvPr/>
          </p:nvSpPr>
          <p:spPr>
            <a:xfrm>
              <a:off x="6918120" y="4437000"/>
              <a:ext cx="1913399" cy="5814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6800" rIns="90000" bIns="46800" anchor="t" anchorCtr="0" compatLnSpc="1">
              <a:spAutoFit/>
            </a:bodyPr>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n-NZ" sz="3200">
                  <a:solidFill>
                    <a:srgbClr val="160AEB"/>
                  </a:solidFill>
                  <a:latin typeface="Times New Roman" pitchFamily="18"/>
                  <a:ea typeface="Arial Unicode MS" pitchFamily="2"/>
                  <a:cs typeface="Arial Unicode MS" pitchFamily="2"/>
                </a:rPr>
                <a:t>High pitch</a:t>
              </a:r>
            </a:p>
          </p:txBody>
        </p:sp>
      </p:grpSp>
    </p:spTree>
    <p:extLst>
      <p:ext uri="{BB962C8B-B14F-4D97-AF65-F5344CB8AC3E}">
        <p14:creationId xmlns:p14="http://schemas.microsoft.com/office/powerpoint/2010/main" val="1898910858"/>
      </p:ext>
    </p:extLst>
  </p:cSld>
  <p:clrMapOvr>
    <a:masterClrMapping/>
  </p:clrMapOvr>
  <p:transition/>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Class="entr"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txBox="1">
            <a:spLocks noGrp="1"/>
          </p:cNvSpPr>
          <p:nvPr>
            <p:ph type="body" idx="4294967295"/>
          </p:nvPr>
        </p:nvSpPr>
        <p:spPr>
          <a:xfrm>
            <a:off x="609600" y="2133600"/>
            <a:ext cx="7772400" cy="3382977"/>
          </a:xfrm>
        </p:spPr>
        <p:txBody>
          <a:bodyPr wrap="square">
            <a:spAutoFit/>
          </a:bodyPr>
          <a:lstStyle>
            <a:defPPr marL="342720" marR="0" lvl="0" indent="-342720" algn="l" rtl="0" hangingPunct="1">
              <a:lnSpc>
                <a:spcPct val="100000"/>
              </a:lnSpc>
              <a:spcBef>
                <a:spcPts val="799"/>
              </a:spcBef>
              <a:spcAft>
                <a:spcPts val="0"/>
              </a:spcAft>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en-US" sz="3200" b="0" i="0" u="none" strike="noStrike" baseline="0">
                <a:ln>
                  <a:noFill/>
                </a:ln>
                <a:solidFill>
                  <a:srgbClr val="160AEB"/>
                </a:solidFill>
                <a:latin typeface="Times New Roman" pitchFamily="18"/>
                <a:ea typeface="Arial Unicode MS" pitchFamily="2"/>
                <a:cs typeface="Arial Unicode MS" pitchFamily="2"/>
              </a:defRPr>
            </a:defPPr>
            <a:lvl1pPr marL="342720" marR="0" lvl="0" indent="-342720" algn="l" rtl="0" hangingPunct="1">
              <a:lnSpc>
                <a:spcPct val="100000"/>
              </a:lnSpc>
              <a:spcBef>
                <a:spcPts val="799"/>
              </a:spcBef>
              <a:spcAft>
                <a:spcPts val="0"/>
              </a:spcAft>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en-US" sz="3200" b="0" i="0" u="none" strike="noStrike" baseline="0">
                <a:ln>
                  <a:noFill/>
                </a:ln>
                <a:solidFill>
                  <a:srgbClr val="160AEB"/>
                </a:solidFill>
                <a:latin typeface="Times New Roman" pitchFamily="18"/>
                <a:ea typeface="Arial Unicode MS" pitchFamily="2"/>
                <a:cs typeface="Arial Unicode MS" pitchFamily="2"/>
              </a:defRPr>
            </a:lvl1pPr>
            <a:lvl2pPr marL="742680" marR="0" lvl="1" indent="-285480" algn="l" rtl="0" hangingPunct="1">
              <a:lnSpc>
                <a:spcPct val="100000"/>
              </a:lnSpc>
              <a:spcBef>
                <a:spcPts val="697"/>
              </a:spcBef>
              <a:spcAft>
                <a:spcPts val="0"/>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defRPr lang="en-US" sz="2800" b="0" i="0" u="none" strike="noStrike" baseline="0">
                <a:ln>
                  <a:noFill/>
                </a:ln>
                <a:solidFill>
                  <a:srgbClr val="160AEB"/>
                </a:solidFill>
                <a:latin typeface="Times New Roman" pitchFamily="18"/>
                <a:ea typeface="Arial Unicode MS" pitchFamily="2"/>
                <a:cs typeface="Arial Unicode MS" pitchFamily="2"/>
              </a:defRPr>
            </a:lvl2pPr>
            <a:lvl3pPr marL="1143000" marR="0" lvl="2" indent="-228600" algn="l" rtl="0" hangingPunct="1">
              <a:lnSpc>
                <a:spcPct val="100000"/>
              </a:lnSpc>
              <a:spcBef>
                <a:spcPts val="598"/>
              </a:spcBef>
              <a:spcAft>
                <a:spcPts val="0"/>
              </a:spcAft>
              <a:buClr>
                <a:srgbClr val="000000"/>
              </a:buClr>
              <a:buSzPct val="100000"/>
              <a:buFont typeface="Times New Roman" pitchFamily="18"/>
              <a:buChar char="•"/>
              <a:tabLst>
                <a:tab pos="1143000" algn="l"/>
                <a:tab pos="1347480" algn="l"/>
                <a:tab pos="1796760" algn="l"/>
                <a:tab pos="2246040" algn="l"/>
                <a:tab pos="2695319" algn="l"/>
                <a:tab pos="3144599" algn="l"/>
                <a:tab pos="3593880" algn="l"/>
                <a:tab pos="4043160" algn="l"/>
                <a:tab pos="4492440" algn="l"/>
                <a:tab pos="4941720" algn="l"/>
                <a:tab pos="5391000" algn="l"/>
                <a:tab pos="5840279" algn="l"/>
                <a:tab pos="6289560" algn="l"/>
                <a:tab pos="6738840" algn="l"/>
                <a:tab pos="7188119" algn="l"/>
                <a:tab pos="7637400" algn="l"/>
                <a:tab pos="8086679" algn="l"/>
                <a:tab pos="8535960" algn="l"/>
                <a:tab pos="8985240" algn="l"/>
                <a:tab pos="9434160" algn="l"/>
                <a:tab pos="9883440" algn="l"/>
              </a:tabLst>
              <a:defRPr lang="en-US" sz="2400" b="0" i="0" u="none" strike="noStrike" baseline="0">
                <a:ln>
                  <a:noFill/>
                </a:ln>
                <a:solidFill>
                  <a:srgbClr val="160AEB"/>
                </a:solidFill>
                <a:latin typeface="Times New Roman" pitchFamily="18"/>
                <a:ea typeface="Arial Unicode MS" pitchFamily="2"/>
                <a:cs typeface="Arial Unicode MS" pitchFamily="2"/>
              </a:defRPr>
            </a:lvl3pPr>
            <a:lvl4pPr marL="1600199" marR="0" lvl="3" indent="-228600" algn="l" rtl="0" hangingPunct="1">
              <a:lnSpc>
                <a:spcPct val="100000"/>
              </a:lnSpc>
              <a:spcBef>
                <a:spcPts val="499"/>
              </a:spcBef>
              <a:spcAft>
                <a:spcPts val="0"/>
              </a:spcAft>
              <a:buClr>
                <a:srgbClr val="000000"/>
              </a:buClr>
              <a:buSzPct val="100000"/>
              <a:buFont typeface="Times New Roman" pitchFamily="18"/>
              <a:buChar char="–"/>
              <a:tabLst>
                <a:tab pos="1600200" algn="l"/>
                <a:tab pos="179676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80" algn="l"/>
                <a:tab pos="8535959" algn="l"/>
                <a:tab pos="8985240" algn="l"/>
                <a:tab pos="9434160" algn="l"/>
                <a:tab pos="9883440" algn="l"/>
                <a:tab pos="10332720" algn="l"/>
              </a:tabLst>
              <a:defRPr lang="en-US" sz="2000" b="0" i="0" u="none" strike="noStrike" baseline="0">
                <a:ln>
                  <a:noFill/>
                </a:ln>
                <a:solidFill>
                  <a:srgbClr val="160AEB"/>
                </a:solidFill>
                <a:latin typeface="Times New Roman" pitchFamily="18"/>
                <a:ea typeface="Arial Unicode MS" pitchFamily="2"/>
                <a:cs typeface="Arial Unicode MS" pitchFamily="2"/>
              </a:defRPr>
            </a:lvl4pPr>
            <a:lvl5pPr marL="2057400" marR="0" lvl="4"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5pPr>
            <a:lvl6pPr marL="2057400" marR="0" lvl="5"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6pPr>
            <a:lvl7pPr marL="2057400" marR="0" lvl="6"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7pPr>
            <a:lvl8pPr marL="2057400" marR="0" lvl="7"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8pPr>
            <a:lvl9pPr marL="2057400" marR="0" lvl="8"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9pPr>
          </a:lstStyle>
          <a:p>
            <a:pPr marL="0" lvl="0" indent="0">
              <a:buClr>
                <a:srgbClr val="160AEB"/>
              </a:buClr>
              <a:buSzPct val="100000"/>
              <a:buFont typeface="Wingdings" pitchFamily="1"/>
              <a:buChar char=""/>
            </a:pPr>
            <a:r>
              <a:rPr lang="en-NZ" sz="2800" dirty="0">
                <a:solidFill>
                  <a:schemeClr val="tx1"/>
                </a:solidFill>
              </a:rPr>
              <a:t>Sounds that are similar (‘close together’) excite neurons that are near to each other</a:t>
            </a:r>
          </a:p>
          <a:p>
            <a:pPr marL="0" lvl="0" indent="0">
              <a:buClr>
                <a:srgbClr val="160AEB"/>
              </a:buClr>
              <a:buSzPct val="100000"/>
              <a:buFont typeface="Wingdings" pitchFamily="1"/>
              <a:buChar char=""/>
            </a:pPr>
            <a:r>
              <a:rPr lang="en-NZ" sz="2800" dirty="0">
                <a:solidFill>
                  <a:schemeClr val="tx1"/>
                </a:solidFill>
              </a:rPr>
              <a:t>Sounds that are very different excite neurons that are a long way off</a:t>
            </a:r>
          </a:p>
          <a:p>
            <a:pPr marL="0" lvl="0" indent="0">
              <a:buClr>
                <a:srgbClr val="160AEB"/>
              </a:buClr>
              <a:buSzPct val="100000"/>
              <a:buFont typeface="Wingdings" pitchFamily="1"/>
              <a:buChar char=""/>
            </a:pPr>
            <a:r>
              <a:rPr lang="en-NZ" sz="2800" dirty="0">
                <a:solidFill>
                  <a:schemeClr val="tx1"/>
                </a:solidFill>
              </a:rPr>
              <a:t>This is known as </a:t>
            </a:r>
            <a:r>
              <a:rPr lang="en-NZ" sz="2800" i="1" dirty="0">
                <a:solidFill>
                  <a:schemeClr val="tx1"/>
                </a:solidFill>
              </a:rPr>
              <a:t>topology preservation</a:t>
            </a:r>
          </a:p>
          <a:p>
            <a:pPr marL="0" lvl="0" indent="0">
              <a:buClr>
                <a:srgbClr val="160AEB"/>
              </a:buClr>
              <a:buSzPct val="100000"/>
              <a:buFont typeface="Wingdings" pitchFamily="1"/>
              <a:buChar char=""/>
            </a:pPr>
            <a:r>
              <a:rPr lang="en-NZ" sz="2800" dirty="0">
                <a:solidFill>
                  <a:schemeClr val="tx1"/>
                </a:solidFill>
              </a:rPr>
              <a:t>The ordering of the inputs is preserved</a:t>
            </a:r>
          </a:p>
          <a:p>
            <a:pPr marL="400320" lvl="2" indent="0">
              <a:buClr>
                <a:srgbClr val="160AEB"/>
              </a:buClr>
              <a:buFont typeface="Wingdings" pitchFamily="1"/>
              <a:buChar char=""/>
            </a:pPr>
            <a:r>
              <a:rPr lang="en-NZ" sz="2000" dirty="0">
                <a:solidFill>
                  <a:schemeClr val="tx1"/>
                </a:solidFill>
              </a:rPr>
              <a:t>If possible (perfectly topology-preserving)</a:t>
            </a:r>
          </a:p>
        </p:txBody>
      </p:sp>
      <p:sp>
        <p:nvSpPr>
          <p:cNvPr id="3" name="Title 2"/>
          <p:cNvSpPr txBox="1">
            <a:spLocks noGrp="1"/>
          </p:cNvSpPr>
          <p:nvPr>
            <p:ph type="title" idx="4294967295"/>
          </p:nvPr>
        </p:nvSpPr>
        <p:spPr>
          <a:xfrm>
            <a:off x="2590800" y="228600"/>
            <a:ext cx="3733800" cy="723275"/>
          </a:xfrm>
        </p:spPr>
        <p:txBody>
          <a:bodyPr wrap="square" lIns="91440" tIns="45720" rIns="91440" bIns="45720">
            <a:spAutoFit/>
          </a:bodyPr>
          <a:lstStyle>
            <a:defPPr lvl="0">
              <a:buNone/>
            </a:defPPr>
            <a:lvl1pPr lvl="0">
              <a:buNone/>
            </a:lvl1pPr>
          </a:lstStyle>
          <a:p>
            <a:pPr lvl="0"/>
            <a:r>
              <a:rPr lang="en-NZ" dirty="0"/>
              <a:t>Feature Maps</a:t>
            </a:r>
          </a:p>
        </p:txBody>
      </p:sp>
    </p:spTree>
    <p:extLst>
      <p:ext uri="{BB962C8B-B14F-4D97-AF65-F5344CB8AC3E}">
        <p14:creationId xmlns:p14="http://schemas.microsoft.com/office/powerpoint/2010/main" val="2285779758"/>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876164" y="275045"/>
            <a:ext cx="5303421" cy="646331"/>
          </a:xfrm>
        </p:spPr>
        <p:txBody>
          <a:bodyPr wrap="square">
            <a:spAutoFit/>
          </a:bodyPr>
          <a:lstStyle>
            <a:defPPr lvl="0">
              <a:buNone/>
            </a:defPPr>
            <a:lvl1pPr lvl="0">
              <a:buNone/>
            </a:lvl1pPr>
          </a:lstStyle>
          <a:p>
            <a:pPr lvl="0"/>
            <a:r>
              <a:rPr lang="en-NZ" sz="3600" dirty="0"/>
              <a:t>Topology Preservation</a:t>
            </a:r>
          </a:p>
        </p:txBody>
      </p:sp>
      <p:sp>
        <p:nvSpPr>
          <p:cNvPr id="3" name="Freeform 2"/>
          <p:cNvSpPr/>
          <p:nvPr/>
        </p:nvSpPr>
        <p:spPr>
          <a:xfrm>
            <a:off x="4140360" y="2133720"/>
            <a:ext cx="1511279" cy="13665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908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4" name="Straight Connector 3"/>
          <p:cNvSpPr/>
          <p:nvPr/>
        </p:nvSpPr>
        <p:spPr>
          <a:xfrm>
            <a:off x="4906800" y="2133720"/>
            <a:ext cx="1800" cy="1366559"/>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5" name="Straight Connector 4"/>
          <p:cNvSpPr/>
          <p:nvPr/>
        </p:nvSpPr>
        <p:spPr>
          <a:xfrm>
            <a:off x="4140360" y="2813039"/>
            <a:ext cx="1511280" cy="1441"/>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6" name="Freeform 5"/>
          <p:cNvSpPr/>
          <p:nvPr/>
        </p:nvSpPr>
        <p:spPr>
          <a:xfrm>
            <a:off x="4211640" y="4726079"/>
            <a:ext cx="1511279" cy="13669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908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7" name="Straight Connector 6"/>
          <p:cNvSpPr/>
          <p:nvPr/>
        </p:nvSpPr>
        <p:spPr>
          <a:xfrm>
            <a:off x="4978440" y="4726079"/>
            <a:ext cx="1440" cy="136692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8" name="Straight Connector 7"/>
          <p:cNvSpPr/>
          <p:nvPr/>
        </p:nvSpPr>
        <p:spPr>
          <a:xfrm>
            <a:off x="4211640" y="5405400"/>
            <a:ext cx="1511280" cy="180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9" name="Straight Connector 8"/>
          <p:cNvSpPr/>
          <p:nvPr/>
        </p:nvSpPr>
        <p:spPr>
          <a:xfrm>
            <a:off x="826920" y="2581200"/>
            <a:ext cx="2376720" cy="180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10" name="Straight Connector 9"/>
          <p:cNvSpPr/>
          <p:nvPr/>
        </p:nvSpPr>
        <p:spPr>
          <a:xfrm>
            <a:off x="1444680" y="4684680"/>
            <a:ext cx="1439640" cy="180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11" name="Straight Connector 10"/>
          <p:cNvSpPr/>
          <p:nvPr/>
        </p:nvSpPr>
        <p:spPr>
          <a:xfrm>
            <a:off x="2900520" y="4653000"/>
            <a:ext cx="1440" cy="72072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12" name="Straight Connector 11"/>
          <p:cNvSpPr/>
          <p:nvPr/>
        </p:nvSpPr>
        <p:spPr>
          <a:xfrm flipH="1">
            <a:off x="1459080" y="5357880"/>
            <a:ext cx="1442880" cy="144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13" name="Straight Connector 12"/>
          <p:cNvSpPr/>
          <p:nvPr/>
        </p:nvSpPr>
        <p:spPr>
          <a:xfrm>
            <a:off x="1460519" y="5373720"/>
            <a:ext cx="1441" cy="144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14" name="Straight Connector 13"/>
          <p:cNvSpPr/>
          <p:nvPr/>
        </p:nvSpPr>
        <p:spPr>
          <a:xfrm>
            <a:off x="1428840" y="5332320"/>
            <a:ext cx="1440" cy="71928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15" name="Straight Connector 14"/>
          <p:cNvSpPr/>
          <p:nvPr/>
        </p:nvSpPr>
        <p:spPr>
          <a:xfrm>
            <a:off x="1460519" y="6005519"/>
            <a:ext cx="1440001" cy="1441"/>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16" name="Straight Connector 15"/>
          <p:cNvSpPr/>
          <p:nvPr/>
        </p:nvSpPr>
        <p:spPr>
          <a:xfrm flipV="1">
            <a:off x="6696000" y="3066840"/>
            <a:ext cx="289079" cy="363239"/>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17" name="Straight Connector 16"/>
          <p:cNvSpPr/>
          <p:nvPr/>
        </p:nvSpPr>
        <p:spPr>
          <a:xfrm>
            <a:off x="6696000" y="3429000"/>
            <a:ext cx="1368360" cy="144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18" name="Straight Connector 17"/>
          <p:cNvSpPr/>
          <p:nvPr/>
        </p:nvSpPr>
        <p:spPr>
          <a:xfrm flipV="1">
            <a:off x="6696000" y="2131560"/>
            <a:ext cx="1800" cy="1298519"/>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19" name="Straight Connector 18"/>
          <p:cNvSpPr/>
          <p:nvPr/>
        </p:nvSpPr>
        <p:spPr>
          <a:xfrm>
            <a:off x="6696000" y="2133720"/>
            <a:ext cx="1440000" cy="144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20" name="Straight Connector 19"/>
          <p:cNvSpPr/>
          <p:nvPr/>
        </p:nvSpPr>
        <p:spPr>
          <a:xfrm flipV="1">
            <a:off x="8104320" y="2147760"/>
            <a:ext cx="1440" cy="129888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21" name="Straight Connector 20"/>
          <p:cNvSpPr/>
          <p:nvPr/>
        </p:nvSpPr>
        <p:spPr>
          <a:xfrm flipV="1">
            <a:off x="6624719" y="1698119"/>
            <a:ext cx="431641" cy="436681"/>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22" name="Straight Connector 21"/>
          <p:cNvSpPr/>
          <p:nvPr/>
        </p:nvSpPr>
        <p:spPr>
          <a:xfrm flipV="1">
            <a:off x="8136000" y="1698119"/>
            <a:ext cx="360360" cy="436681"/>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23" name="Straight Connector 22"/>
          <p:cNvSpPr/>
          <p:nvPr/>
        </p:nvSpPr>
        <p:spPr>
          <a:xfrm flipV="1">
            <a:off x="8136000" y="3066840"/>
            <a:ext cx="360360" cy="363239"/>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24" name="Straight Connector 23"/>
          <p:cNvSpPr/>
          <p:nvPr/>
        </p:nvSpPr>
        <p:spPr>
          <a:xfrm flipV="1">
            <a:off x="8496360" y="1698480"/>
            <a:ext cx="1440" cy="1371599"/>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25" name="Straight Connector 24"/>
          <p:cNvSpPr/>
          <p:nvPr/>
        </p:nvSpPr>
        <p:spPr>
          <a:xfrm flipH="1">
            <a:off x="7054920" y="1700280"/>
            <a:ext cx="1442880" cy="1439"/>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26" name="Straight Connector 25"/>
          <p:cNvSpPr/>
          <p:nvPr/>
        </p:nvSpPr>
        <p:spPr>
          <a:xfrm>
            <a:off x="7056360" y="1773360"/>
            <a:ext cx="1800" cy="1295279"/>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27" name="Straight Connector 26"/>
          <p:cNvSpPr/>
          <p:nvPr/>
        </p:nvSpPr>
        <p:spPr>
          <a:xfrm>
            <a:off x="7056360" y="3068639"/>
            <a:ext cx="1513080" cy="144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28" name="Straight Connector 27"/>
          <p:cNvSpPr/>
          <p:nvPr/>
        </p:nvSpPr>
        <p:spPr>
          <a:xfrm flipV="1">
            <a:off x="6696000" y="2634840"/>
            <a:ext cx="865440" cy="795239"/>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29" name="Straight Connector 28"/>
          <p:cNvSpPr/>
          <p:nvPr/>
        </p:nvSpPr>
        <p:spPr>
          <a:xfrm>
            <a:off x="7488360" y="2636999"/>
            <a:ext cx="647640" cy="792001"/>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30" name="Straight Connector 29"/>
          <p:cNvSpPr/>
          <p:nvPr/>
        </p:nvSpPr>
        <p:spPr>
          <a:xfrm flipH="1">
            <a:off x="6982920" y="2636999"/>
            <a:ext cx="506520" cy="50472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31" name="Straight Connector 30"/>
          <p:cNvSpPr/>
          <p:nvPr/>
        </p:nvSpPr>
        <p:spPr>
          <a:xfrm flipV="1">
            <a:off x="7561440" y="2131560"/>
            <a:ext cx="574560" cy="50652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32" name="Straight Connector 31"/>
          <p:cNvSpPr/>
          <p:nvPr/>
        </p:nvSpPr>
        <p:spPr>
          <a:xfrm flipV="1">
            <a:off x="7488360" y="1698119"/>
            <a:ext cx="1008000" cy="939961"/>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33" name="Straight Connector 32"/>
          <p:cNvSpPr/>
          <p:nvPr/>
        </p:nvSpPr>
        <p:spPr>
          <a:xfrm flipH="1" flipV="1">
            <a:off x="6982920" y="1698119"/>
            <a:ext cx="506520" cy="939961"/>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34" name="Straight Connector 33"/>
          <p:cNvSpPr/>
          <p:nvPr/>
        </p:nvSpPr>
        <p:spPr>
          <a:xfrm flipH="1" flipV="1">
            <a:off x="6622920" y="2131560"/>
            <a:ext cx="866880" cy="50652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35" name="Straight Connector 34"/>
          <p:cNvSpPr/>
          <p:nvPr/>
        </p:nvSpPr>
        <p:spPr>
          <a:xfrm>
            <a:off x="7488360" y="2708280"/>
            <a:ext cx="1081080" cy="360359"/>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36" name="Freeform 35"/>
          <p:cNvSpPr/>
          <p:nvPr/>
        </p:nvSpPr>
        <p:spPr>
          <a:xfrm>
            <a:off x="6912000" y="2997360"/>
            <a:ext cx="217440" cy="21564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0000"/>
          </a:soli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37" name="Freeform 36"/>
          <p:cNvSpPr/>
          <p:nvPr/>
        </p:nvSpPr>
        <p:spPr>
          <a:xfrm>
            <a:off x="7415280" y="2565360"/>
            <a:ext cx="217440" cy="21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0000"/>
          </a:soli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38" name="Freeform 37"/>
          <p:cNvSpPr/>
          <p:nvPr/>
        </p:nvSpPr>
        <p:spPr>
          <a:xfrm>
            <a:off x="8424720" y="2997360"/>
            <a:ext cx="217800" cy="21564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0000"/>
          </a:soli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39" name="Freeform 38"/>
          <p:cNvSpPr/>
          <p:nvPr/>
        </p:nvSpPr>
        <p:spPr>
          <a:xfrm>
            <a:off x="8352000" y="1628639"/>
            <a:ext cx="217440" cy="21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0000"/>
          </a:soli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40" name="Freeform 39"/>
          <p:cNvSpPr/>
          <p:nvPr/>
        </p:nvSpPr>
        <p:spPr>
          <a:xfrm>
            <a:off x="7991640" y="3357720"/>
            <a:ext cx="217440" cy="21564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0000"/>
          </a:soli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41" name="Freeform 40"/>
          <p:cNvSpPr/>
          <p:nvPr/>
        </p:nvSpPr>
        <p:spPr>
          <a:xfrm>
            <a:off x="6553080" y="2060639"/>
            <a:ext cx="217440" cy="21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0000"/>
          </a:soli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42" name="Freeform 41"/>
          <p:cNvSpPr/>
          <p:nvPr/>
        </p:nvSpPr>
        <p:spPr>
          <a:xfrm>
            <a:off x="6912000" y="1628639"/>
            <a:ext cx="217440" cy="21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0000"/>
          </a:soli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43" name="Freeform 42"/>
          <p:cNvSpPr/>
          <p:nvPr/>
        </p:nvSpPr>
        <p:spPr>
          <a:xfrm>
            <a:off x="6553080" y="3357720"/>
            <a:ext cx="217440" cy="21564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0000"/>
          </a:soli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44" name="Freeform 43"/>
          <p:cNvSpPr/>
          <p:nvPr/>
        </p:nvSpPr>
        <p:spPr>
          <a:xfrm>
            <a:off x="7991640" y="2060639"/>
            <a:ext cx="217440" cy="21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0000"/>
          </a:soli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grpSp>
        <p:nvGrpSpPr>
          <p:cNvPr id="45" name="Group 44"/>
          <p:cNvGrpSpPr/>
          <p:nvPr/>
        </p:nvGrpSpPr>
        <p:grpSpPr>
          <a:xfrm>
            <a:off x="4068720" y="2060639"/>
            <a:ext cx="1655640" cy="1512721"/>
            <a:chOff x="4068720" y="2060639"/>
            <a:chExt cx="1655640" cy="1512721"/>
          </a:xfrm>
        </p:grpSpPr>
        <p:sp>
          <p:nvSpPr>
            <p:cNvPr id="46" name="Freeform 45"/>
            <p:cNvSpPr/>
            <p:nvPr/>
          </p:nvSpPr>
          <p:spPr>
            <a:xfrm>
              <a:off x="4788000" y="2062080"/>
              <a:ext cx="217440" cy="21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0000"/>
            </a:soli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47" name="Freeform 46"/>
            <p:cNvSpPr/>
            <p:nvPr/>
          </p:nvSpPr>
          <p:spPr>
            <a:xfrm>
              <a:off x="4788000" y="2708280"/>
              <a:ext cx="217440" cy="21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0000"/>
            </a:soli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48" name="Freeform 47"/>
            <p:cNvSpPr/>
            <p:nvPr/>
          </p:nvSpPr>
          <p:spPr>
            <a:xfrm>
              <a:off x="4788000" y="3357720"/>
              <a:ext cx="217440" cy="21564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0000"/>
            </a:soli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49" name="Freeform 48"/>
            <p:cNvSpPr/>
            <p:nvPr/>
          </p:nvSpPr>
          <p:spPr>
            <a:xfrm>
              <a:off x="5506920" y="2060639"/>
              <a:ext cx="217440" cy="21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0000"/>
            </a:soli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50" name="Freeform 49"/>
            <p:cNvSpPr/>
            <p:nvPr/>
          </p:nvSpPr>
          <p:spPr>
            <a:xfrm>
              <a:off x="5506920" y="2708280"/>
              <a:ext cx="217440" cy="21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0000"/>
            </a:soli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51" name="Freeform 50"/>
            <p:cNvSpPr/>
            <p:nvPr/>
          </p:nvSpPr>
          <p:spPr>
            <a:xfrm>
              <a:off x="5506920" y="3357720"/>
              <a:ext cx="217440" cy="21564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0000"/>
            </a:soli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52" name="Freeform 51"/>
            <p:cNvSpPr/>
            <p:nvPr/>
          </p:nvSpPr>
          <p:spPr>
            <a:xfrm>
              <a:off x="4068720" y="2060639"/>
              <a:ext cx="217440" cy="21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0000"/>
            </a:soli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53" name="Freeform 52"/>
            <p:cNvSpPr/>
            <p:nvPr/>
          </p:nvSpPr>
          <p:spPr>
            <a:xfrm>
              <a:off x="4068720" y="2708280"/>
              <a:ext cx="217440" cy="21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0000"/>
            </a:soli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54" name="Freeform 53"/>
            <p:cNvSpPr/>
            <p:nvPr/>
          </p:nvSpPr>
          <p:spPr>
            <a:xfrm>
              <a:off x="4068720" y="3357720"/>
              <a:ext cx="217440" cy="21564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0000"/>
            </a:soli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grpSp>
      <p:grpSp>
        <p:nvGrpSpPr>
          <p:cNvPr id="55" name="Group 54"/>
          <p:cNvGrpSpPr/>
          <p:nvPr/>
        </p:nvGrpSpPr>
        <p:grpSpPr>
          <a:xfrm>
            <a:off x="4140360" y="4653000"/>
            <a:ext cx="1655640" cy="1512719"/>
            <a:chOff x="4140360" y="4653000"/>
            <a:chExt cx="1655640" cy="1512719"/>
          </a:xfrm>
        </p:grpSpPr>
        <p:sp>
          <p:nvSpPr>
            <p:cNvPr id="56" name="Freeform 55"/>
            <p:cNvSpPr/>
            <p:nvPr/>
          </p:nvSpPr>
          <p:spPr>
            <a:xfrm>
              <a:off x="4859280" y="4654440"/>
              <a:ext cx="217440" cy="21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0000"/>
            </a:soli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57" name="Freeform 56"/>
            <p:cNvSpPr/>
            <p:nvPr/>
          </p:nvSpPr>
          <p:spPr>
            <a:xfrm>
              <a:off x="4859280" y="5300639"/>
              <a:ext cx="217440" cy="21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0000"/>
            </a:soli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58" name="Freeform 57"/>
            <p:cNvSpPr/>
            <p:nvPr/>
          </p:nvSpPr>
          <p:spPr>
            <a:xfrm>
              <a:off x="4859280" y="5950079"/>
              <a:ext cx="217440" cy="21564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0000"/>
            </a:soli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59" name="Freeform 58"/>
            <p:cNvSpPr/>
            <p:nvPr/>
          </p:nvSpPr>
          <p:spPr>
            <a:xfrm>
              <a:off x="5578560" y="4653000"/>
              <a:ext cx="217440" cy="21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0000"/>
            </a:soli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60" name="Freeform 59"/>
            <p:cNvSpPr/>
            <p:nvPr/>
          </p:nvSpPr>
          <p:spPr>
            <a:xfrm>
              <a:off x="5578560" y="5300639"/>
              <a:ext cx="217440" cy="21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0000"/>
            </a:soli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61" name="Freeform 60"/>
            <p:cNvSpPr/>
            <p:nvPr/>
          </p:nvSpPr>
          <p:spPr>
            <a:xfrm>
              <a:off x="5578560" y="5950079"/>
              <a:ext cx="217440" cy="21564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0000"/>
            </a:soli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62" name="Freeform 61"/>
            <p:cNvSpPr/>
            <p:nvPr/>
          </p:nvSpPr>
          <p:spPr>
            <a:xfrm>
              <a:off x="4140360" y="4653000"/>
              <a:ext cx="217440" cy="21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0000"/>
            </a:soli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63" name="Freeform 62"/>
            <p:cNvSpPr/>
            <p:nvPr/>
          </p:nvSpPr>
          <p:spPr>
            <a:xfrm>
              <a:off x="4140360" y="5300639"/>
              <a:ext cx="217440" cy="21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0000"/>
            </a:soli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64" name="Freeform 63"/>
            <p:cNvSpPr/>
            <p:nvPr/>
          </p:nvSpPr>
          <p:spPr>
            <a:xfrm>
              <a:off x="4140360" y="5950079"/>
              <a:ext cx="217440" cy="21564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0000"/>
            </a:soli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grpSp>
      <p:grpSp>
        <p:nvGrpSpPr>
          <p:cNvPr id="65" name="Group 64"/>
          <p:cNvGrpSpPr/>
          <p:nvPr/>
        </p:nvGrpSpPr>
        <p:grpSpPr>
          <a:xfrm>
            <a:off x="1316160" y="4579920"/>
            <a:ext cx="1655640" cy="1513080"/>
            <a:chOff x="1316160" y="4579920"/>
            <a:chExt cx="1655640" cy="1513080"/>
          </a:xfrm>
        </p:grpSpPr>
        <p:sp>
          <p:nvSpPr>
            <p:cNvPr id="66" name="Freeform 65"/>
            <p:cNvSpPr/>
            <p:nvPr/>
          </p:nvSpPr>
          <p:spPr>
            <a:xfrm>
              <a:off x="2035079" y="4581360"/>
              <a:ext cx="217440" cy="21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0000"/>
            </a:soli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67" name="Freeform 66"/>
            <p:cNvSpPr/>
            <p:nvPr/>
          </p:nvSpPr>
          <p:spPr>
            <a:xfrm>
              <a:off x="2035079" y="5227560"/>
              <a:ext cx="217440" cy="21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0000"/>
            </a:soli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68" name="Freeform 67"/>
            <p:cNvSpPr/>
            <p:nvPr/>
          </p:nvSpPr>
          <p:spPr>
            <a:xfrm>
              <a:off x="2035079" y="5877000"/>
              <a:ext cx="217440" cy="21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0000"/>
            </a:soli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69" name="Freeform 68"/>
            <p:cNvSpPr/>
            <p:nvPr/>
          </p:nvSpPr>
          <p:spPr>
            <a:xfrm>
              <a:off x="2754360" y="4579920"/>
              <a:ext cx="217440" cy="21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0000"/>
            </a:soli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70" name="Freeform 69"/>
            <p:cNvSpPr/>
            <p:nvPr/>
          </p:nvSpPr>
          <p:spPr>
            <a:xfrm>
              <a:off x="2754360" y="5227560"/>
              <a:ext cx="217440" cy="21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0000"/>
            </a:soli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71" name="Freeform 70"/>
            <p:cNvSpPr/>
            <p:nvPr/>
          </p:nvSpPr>
          <p:spPr>
            <a:xfrm>
              <a:off x="2754360" y="5877000"/>
              <a:ext cx="217440" cy="21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0000"/>
            </a:soli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72" name="Freeform 71"/>
            <p:cNvSpPr/>
            <p:nvPr/>
          </p:nvSpPr>
          <p:spPr>
            <a:xfrm>
              <a:off x="1316160" y="4579920"/>
              <a:ext cx="217440" cy="21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0000"/>
            </a:soli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73" name="Freeform 72"/>
            <p:cNvSpPr/>
            <p:nvPr/>
          </p:nvSpPr>
          <p:spPr>
            <a:xfrm>
              <a:off x="1316160" y="5227560"/>
              <a:ext cx="217440" cy="21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0000"/>
            </a:soli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74" name="Freeform 73"/>
            <p:cNvSpPr/>
            <p:nvPr/>
          </p:nvSpPr>
          <p:spPr>
            <a:xfrm>
              <a:off x="1316160" y="5877000"/>
              <a:ext cx="217440" cy="21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0000"/>
            </a:soli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grpSp>
      <p:grpSp>
        <p:nvGrpSpPr>
          <p:cNvPr id="75" name="Group 74"/>
          <p:cNvGrpSpPr/>
          <p:nvPr/>
        </p:nvGrpSpPr>
        <p:grpSpPr>
          <a:xfrm>
            <a:off x="755639" y="2492280"/>
            <a:ext cx="2521080" cy="216000"/>
            <a:chOff x="755639" y="2492280"/>
            <a:chExt cx="2521080" cy="216000"/>
          </a:xfrm>
        </p:grpSpPr>
        <p:sp>
          <p:nvSpPr>
            <p:cNvPr id="76" name="Freeform 75"/>
            <p:cNvSpPr/>
            <p:nvPr/>
          </p:nvSpPr>
          <p:spPr>
            <a:xfrm>
              <a:off x="1620720" y="2492280"/>
              <a:ext cx="217440" cy="21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0000"/>
            </a:soli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77" name="Freeform 76"/>
            <p:cNvSpPr/>
            <p:nvPr/>
          </p:nvSpPr>
          <p:spPr>
            <a:xfrm>
              <a:off x="1906560" y="2492280"/>
              <a:ext cx="217440" cy="21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0000"/>
            </a:soli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78" name="Freeform 77"/>
            <p:cNvSpPr/>
            <p:nvPr/>
          </p:nvSpPr>
          <p:spPr>
            <a:xfrm>
              <a:off x="2197080" y="2492280"/>
              <a:ext cx="217440" cy="21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0000"/>
            </a:soli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79" name="Freeform 78"/>
            <p:cNvSpPr/>
            <p:nvPr/>
          </p:nvSpPr>
          <p:spPr>
            <a:xfrm>
              <a:off x="1332000" y="2492280"/>
              <a:ext cx="217440" cy="21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0000"/>
            </a:soli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80" name="Freeform 79"/>
            <p:cNvSpPr/>
            <p:nvPr/>
          </p:nvSpPr>
          <p:spPr>
            <a:xfrm>
              <a:off x="1044719" y="2492280"/>
              <a:ext cx="217440" cy="21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0000"/>
            </a:soli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81" name="Freeform 80"/>
            <p:cNvSpPr/>
            <p:nvPr/>
          </p:nvSpPr>
          <p:spPr>
            <a:xfrm>
              <a:off x="755639" y="2492280"/>
              <a:ext cx="217440" cy="21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0000"/>
            </a:soli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82" name="Freeform 81"/>
            <p:cNvSpPr/>
            <p:nvPr/>
          </p:nvSpPr>
          <p:spPr>
            <a:xfrm>
              <a:off x="2482920" y="2492280"/>
              <a:ext cx="217440" cy="21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0000"/>
            </a:soli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83" name="Freeform 82"/>
            <p:cNvSpPr/>
            <p:nvPr/>
          </p:nvSpPr>
          <p:spPr>
            <a:xfrm>
              <a:off x="2773440" y="2492280"/>
              <a:ext cx="217440" cy="21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0000"/>
            </a:soli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84" name="Freeform 83"/>
            <p:cNvSpPr/>
            <p:nvPr/>
          </p:nvSpPr>
          <p:spPr>
            <a:xfrm>
              <a:off x="3059279" y="2492280"/>
              <a:ext cx="217440" cy="21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0000"/>
            </a:soli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grpSp>
      <p:sp>
        <p:nvSpPr>
          <p:cNvPr id="85" name="Straight Connector 84"/>
          <p:cNvSpPr/>
          <p:nvPr/>
        </p:nvSpPr>
        <p:spPr>
          <a:xfrm>
            <a:off x="6769080" y="4711680"/>
            <a:ext cx="1511280" cy="136836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86" name="Straight Connector 85"/>
          <p:cNvSpPr/>
          <p:nvPr/>
        </p:nvSpPr>
        <p:spPr>
          <a:xfrm flipV="1">
            <a:off x="6769080" y="4709880"/>
            <a:ext cx="1440000" cy="129996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87" name="Straight Connector 86"/>
          <p:cNvSpPr/>
          <p:nvPr/>
        </p:nvSpPr>
        <p:spPr>
          <a:xfrm>
            <a:off x="7488360" y="4711680"/>
            <a:ext cx="720720" cy="64944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88" name="Straight Connector 87"/>
          <p:cNvSpPr/>
          <p:nvPr/>
        </p:nvSpPr>
        <p:spPr>
          <a:xfrm>
            <a:off x="6769080" y="5361120"/>
            <a:ext cx="719280" cy="64764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89" name="Straight Connector 88"/>
          <p:cNvSpPr/>
          <p:nvPr/>
        </p:nvSpPr>
        <p:spPr>
          <a:xfrm flipV="1">
            <a:off x="6769080" y="4710240"/>
            <a:ext cx="792360" cy="65088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90" name="Straight Connector 89"/>
          <p:cNvSpPr/>
          <p:nvPr/>
        </p:nvSpPr>
        <p:spPr>
          <a:xfrm flipH="1">
            <a:off x="7486199" y="5432400"/>
            <a:ext cx="723961" cy="57636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91" name="Straight Connector 90"/>
          <p:cNvSpPr/>
          <p:nvPr/>
        </p:nvSpPr>
        <p:spPr>
          <a:xfrm>
            <a:off x="6769080" y="5361120"/>
            <a:ext cx="1440000" cy="144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92" name="Straight Connector 91"/>
          <p:cNvSpPr/>
          <p:nvPr/>
        </p:nvSpPr>
        <p:spPr>
          <a:xfrm>
            <a:off x="7488360" y="4711680"/>
            <a:ext cx="1440" cy="129708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93" name="Straight Connector 92"/>
          <p:cNvSpPr/>
          <p:nvPr/>
        </p:nvSpPr>
        <p:spPr>
          <a:xfrm flipH="1">
            <a:off x="6767640" y="6008760"/>
            <a:ext cx="722160" cy="144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94" name="Straight Connector 93"/>
          <p:cNvSpPr/>
          <p:nvPr/>
        </p:nvSpPr>
        <p:spPr>
          <a:xfrm flipV="1">
            <a:off x="6784920" y="4669920"/>
            <a:ext cx="1800" cy="72396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95" name="Straight Connector 94"/>
          <p:cNvSpPr/>
          <p:nvPr/>
        </p:nvSpPr>
        <p:spPr>
          <a:xfrm>
            <a:off x="7545240" y="4753080"/>
            <a:ext cx="719280" cy="144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96" name="Straight Connector 95"/>
          <p:cNvSpPr/>
          <p:nvPr/>
        </p:nvSpPr>
        <p:spPr>
          <a:xfrm>
            <a:off x="8224920" y="5361120"/>
            <a:ext cx="1440" cy="575999"/>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97" name="Freeform 96"/>
          <p:cNvSpPr/>
          <p:nvPr/>
        </p:nvSpPr>
        <p:spPr>
          <a:xfrm>
            <a:off x="6769080" y="4495680"/>
            <a:ext cx="1511279" cy="216000"/>
          </a:xfrm>
          <a:custGeom>
            <a:avLst/>
            <a:gdLst>
              <a:gd name="f0" fmla="val 0"/>
              <a:gd name="f1" fmla="val 952"/>
              <a:gd name="f2" fmla="val 226"/>
              <a:gd name="f3" fmla="val 147"/>
              <a:gd name="f4" fmla="val 113"/>
              <a:gd name="f5" fmla="val 294"/>
              <a:gd name="f6" fmla="val 453"/>
              <a:gd name="f7" fmla="val 612"/>
              <a:gd name="f8" fmla="val 782"/>
            </a:gdLst>
            <a:ahLst/>
            <a:cxnLst>
              <a:cxn ang="3cd4">
                <a:pos x="hc" y="t"/>
              </a:cxn>
              <a:cxn ang="0">
                <a:pos x="r" y="vc"/>
              </a:cxn>
              <a:cxn ang="cd4">
                <a:pos x="hc" y="b"/>
              </a:cxn>
              <a:cxn ang="cd2">
                <a:pos x="l" y="vc"/>
              </a:cxn>
            </a:cxnLst>
            <a:rect l="l" t="t" r="r" b="b"/>
            <a:pathLst>
              <a:path w="952" h="226">
                <a:moveTo>
                  <a:pt x="f0" y="f2"/>
                </a:moveTo>
                <a:cubicBezTo>
                  <a:pt x="f3" y="f4"/>
                  <a:pt x="f5" y="f0"/>
                  <a:pt x="f6" y="f0"/>
                </a:cubicBezTo>
                <a:cubicBezTo>
                  <a:pt x="f7" y="f0"/>
                  <a:pt x="f8" y="f4"/>
                  <a:pt x="f1" y="f2"/>
                </a:cubicBezTo>
              </a:path>
            </a:pathLst>
          </a:custGeom>
          <a:noFill/>
          <a:ln w="9360">
            <a:solidFill>
              <a:srgbClr val="000000"/>
            </a:solidFill>
            <a:prstDash val="solid"/>
            <a:round/>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98" name="Freeform 97"/>
          <p:cNvSpPr/>
          <p:nvPr/>
        </p:nvSpPr>
        <p:spPr>
          <a:xfrm rot="5400000" flipV="1">
            <a:off x="6003719" y="5350081"/>
            <a:ext cx="1373280" cy="121918"/>
          </a:xfrm>
          <a:custGeom>
            <a:avLst/>
            <a:gdLst>
              <a:gd name="f0" fmla="val 0"/>
              <a:gd name="f1" fmla="val 952"/>
              <a:gd name="f2" fmla="val 226"/>
              <a:gd name="f3" fmla="val 147"/>
              <a:gd name="f4" fmla="val 113"/>
              <a:gd name="f5" fmla="val 294"/>
              <a:gd name="f6" fmla="val 453"/>
              <a:gd name="f7" fmla="val 612"/>
              <a:gd name="f8" fmla="val 782"/>
            </a:gdLst>
            <a:ahLst/>
            <a:cxnLst>
              <a:cxn ang="3cd4">
                <a:pos x="hc" y="t"/>
              </a:cxn>
              <a:cxn ang="0">
                <a:pos x="r" y="vc"/>
              </a:cxn>
              <a:cxn ang="cd4">
                <a:pos x="hc" y="b"/>
              </a:cxn>
              <a:cxn ang="cd2">
                <a:pos x="l" y="vc"/>
              </a:cxn>
            </a:cxnLst>
            <a:rect l="l" t="t" r="r" b="b"/>
            <a:pathLst>
              <a:path w="952" h="226">
                <a:moveTo>
                  <a:pt x="f0" y="f2"/>
                </a:moveTo>
                <a:cubicBezTo>
                  <a:pt x="f3" y="f4"/>
                  <a:pt x="f5" y="f0"/>
                  <a:pt x="f6" y="f0"/>
                </a:cubicBezTo>
                <a:cubicBezTo>
                  <a:pt x="f7" y="f0"/>
                  <a:pt x="f8" y="f4"/>
                  <a:pt x="f1" y="f2"/>
                </a:cubicBezTo>
              </a:path>
            </a:pathLst>
          </a:custGeom>
          <a:noFill/>
          <a:ln w="9360">
            <a:solidFill>
              <a:srgbClr val="000000"/>
            </a:solidFill>
            <a:prstDash val="solid"/>
            <a:round/>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99" name="Freeform 98"/>
          <p:cNvSpPr/>
          <p:nvPr/>
        </p:nvSpPr>
        <p:spPr>
          <a:xfrm rot="10800000">
            <a:off x="6769081" y="6011639"/>
            <a:ext cx="1511279" cy="285480"/>
          </a:xfrm>
          <a:custGeom>
            <a:avLst/>
            <a:gdLst>
              <a:gd name="f0" fmla="val 0"/>
              <a:gd name="f1" fmla="val 952"/>
              <a:gd name="f2" fmla="val 226"/>
              <a:gd name="f3" fmla="val 147"/>
              <a:gd name="f4" fmla="val 113"/>
              <a:gd name="f5" fmla="val 294"/>
              <a:gd name="f6" fmla="val 453"/>
              <a:gd name="f7" fmla="val 612"/>
              <a:gd name="f8" fmla="val 782"/>
            </a:gdLst>
            <a:ahLst/>
            <a:cxnLst>
              <a:cxn ang="3cd4">
                <a:pos x="hc" y="t"/>
              </a:cxn>
              <a:cxn ang="0">
                <a:pos x="r" y="vc"/>
              </a:cxn>
              <a:cxn ang="cd4">
                <a:pos x="hc" y="b"/>
              </a:cxn>
              <a:cxn ang="cd2">
                <a:pos x="l" y="vc"/>
              </a:cxn>
            </a:cxnLst>
            <a:rect l="l" t="t" r="r" b="b"/>
            <a:pathLst>
              <a:path w="952" h="226">
                <a:moveTo>
                  <a:pt x="f0" y="f2"/>
                </a:moveTo>
                <a:cubicBezTo>
                  <a:pt x="f3" y="f4"/>
                  <a:pt x="f5" y="f0"/>
                  <a:pt x="f6" y="f0"/>
                </a:cubicBezTo>
                <a:cubicBezTo>
                  <a:pt x="f7" y="f0"/>
                  <a:pt x="f8" y="f4"/>
                  <a:pt x="f1" y="f2"/>
                </a:cubicBezTo>
              </a:path>
            </a:pathLst>
          </a:custGeom>
          <a:noFill/>
          <a:ln w="9360">
            <a:solidFill>
              <a:srgbClr val="000000"/>
            </a:solidFill>
            <a:prstDash val="solid"/>
            <a:round/>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100" name="Freeform 99"/>
          <p:cNvSpPr/>
          <p:nvPr/>
        </p:nvSpPr>
        <p:spPr>
          <a:xfrm rot="5400000">
            <a:off x="7741800" y="5253120"/>
            <a:ext cx="1295640" cy="215640"/>
          </a:xfrm>
          <a:custGeom>
            <a:avLst/>
            <a:gdLst>
              <a:gd name="f0" fmla="val 0"/>
              <a:gd name="f1" fmla="val 952"/>
              <a:gd name="f2" fmla="val 226"/>
              <a:gd name="f3" fmla="val 147"/>
              <a:gd name="f4" fmla="val 113"/>
              <a:gd name="f5" fmla="val 294"/>
              <a:gd name="f6" fmla="val 453"/>
              <a:gd name="f7" fmla="val 612"/>
              <a:gd name="f8" fmla="val 782"/>
            </a:gdLst>
            <a:ahLst/>
            <a:cxnLst>
              <a:cxn ang="3cd4">
                <a:pos x="hc" y="t"/>
              </a:cxn>
              <a:cxn ang="0">
                <a:pos x="r" y="vc"/>
              </a:cxn>
              <a:cxn ang="cd4">
                <a:pos x="hc" y="b"/>
              </a:cxn>
              <a:cxn ang="cd2">
                <a:pos x="l" y="vc"/>
              </a:cxn>
            </a:cxnLst>
            <a:rect l="l" t="t" r="r" b="b"/>
            <a:pathLst>
              <a:path w="952" h="226">
                <a:moveTo>
                  <a:pt x="f0" y="f2"/>
                </a:moveTo>
                <a:cubicBezTo>
                  <a:pt x="f3" y="f4"/>
                  <a:pt x="f5" y="f0"/>
                  <a:pt x="f6" y="f0"/>
                </a:cubicBezTo>
                <a:cubicBezTo>
                  <a:pt x="f7" y="f0"/>
                  <a:pt x="f8" y="f4"/>
                  <a:pt x="f1" y="f2"/>
                </a:cubicBezTo>
              </a:path>
            </a:pathLst>
          </a:custGeom>
          <a:noFill/>
          <a:ln w="9360">
            <a:solidFill>
              <a:srgbClr val="000000"/>
            </a:solidFill>
            <a:prstDash val="solid"/>
            <a:round/>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grpSp>
        <p:nvGrpSpPr>
          <p:cNvPr id="101" name="Group 100"/>
          <p:cNvGrpSpPr/>
          <p:nvPr/>
        </p:nvGrpSpPr>
        <p:grpSpPr>
          <a:xfrm>
            <a:off x="6697800" y="4640400"/>
            <a:ext cx="1655640" cy="1512719"/>
            <a:chOff x="6697800" y="4640400"/>
            <a:chExt cx="1655640" cy="1512719"/>
          </a:xfrm>
        </p:grpSpPr>
        <p:sp>
          <p:nvSpPr>
            <p:cNvPr id="102" name="Freeform 101"/>
            <p:cNvSpPr/>
            <p:nvPr/>
          </p:nvSpPr>
          <p:spPr>
            <a:xfrm>
              <a:off x="7416720" y="4641840"/>
              <a:ext cx="217440" cy="21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0000"/>
            </a:soli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103" name="Freeform 102"/>
            <p:cNvSpPr/>
            <p:nvPr/>
          </p:nvSpPr>
          <p:spPr>
            <a:xfrm>
              <a:off x="7416720" y="5288040"/>
              <a:ext cx="217440" cy="21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0000"/>
            </a:soli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104" name="Freeform 103"/>
            <p:cNvSpPr/>
            <p:nvPr/>
          </p:nvSpPr>
          <p:spPr>
            <a:xfrm>
              <a:off x="7416720" y="5937119"/>
              <a:ext cx="217440" cy="21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0000"/>
            </a:soli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105" name="Freeform 104"/>
            <p:cNvSpPr/>
            <p:nvPr/>
          </p:nvSpPr>
          <p:spPr>
            <a:xfrm>
              <a:off x="8136000" y="4640400"/>
              <a:ext cx="217440" cy="21564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0000"/>
            </a:soli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106" name="Freeform 105"/>
            <p:cNvSpPr/>
            <p:nvPr/>
          </p:nvSpPr>
          <p:spPr>
            <a:xfrm>
              <a:off x="8136000" y="5288040"/>
              <a:ext cx="217440" cy="21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0000"/>
            </a:soli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107" name="Freeform 106"/>
            <p:cNvSpPr/>
            <p:nvPr/>
          </p:nvSpPr>
          <p:spPr>
            <a:xfrm>
              <a:off x="8136000" y="5937119"/>
              <a:ext cx="217440" cy="21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0000"/>
            </a:soli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108" name="Freeform 107"/>
            <p:cNvSpPr/>
            <p:nvPr/>
          </p:nvSpPr>
          <p:spPr>
            <a:xfrm>
              <a:off x="6697800" y="4640400"/>
              <a:ext cx="217440" cy="21564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0000"/>
            </a:soli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109" name="Freeform 108"/>
            <p:cNvSpPr/>
            <p:nvPr/>
          </p:nvSpPr>
          <p:spPr>
            <a:xfrm>
              <a:off x="6697800" y="5288040"/>
              <a:ext cx="217440" cy="21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0000"/>
            </a:soli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110" name="Freeform 109"/>
            <p:cNvSpPr/>
            <p:nvPr/>
          </p:nvSpPr>
          <p:spPr>
            <a:xfrm>
              <a:off x="6697800" y="5937119"/>
              <a:ext cx="217440" cy="21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0000"/>
            </a:soli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grpSp>
      <p:sp>
        <p:nvSpPr>
          <p:cNvPr id="111" name="Freeform 110"/>
          <p:cNvSpPr/>
          <p:nvPr/>
        </p:nvSpPr>
        <p:spPr>
          <a:xfrm>
            <a:off x="3641760" y="3475080"/>
            <a:ext cx="2131009" cy="58695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6800" rIns="90000" bIns="46800" anchor="t" anchorCtr="0" compatLnSpc="1">
            <a:spAutoFit/>
          </a:bodyPr>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n-NZ" sz="3200" dirty="0">
                <a:solidFill>
                  <a:srgbClr val="160AEB"/>
                </a:solidFill>
                <a:latin typeface="Times New Roman" pitchFamily="18"/>
                <a:ea typeface="Arial Unicode MS" pitchFamily="2"/>
                <a:cs typeface="Arial Unicode MS" pitchFamily="2"/>
              </a:rPr>
              <a:t>Input Space</a:t>
            </a:r>
          </a:p>
        </p:txBody>
      </p:sp>
      <p:sp>
        <p:nvSpPr>
          <p:cNvPr id="112" name="Freeform 111"/>
          <p:cNvSpPr/>
          <p:nvPr/>
        </p:nvSpPr>
        <p:spPr>
          <a:xfrm>
            <a:off x="3668481" y="3992963"/>
            <a:ext cx="2018799" cy="58695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6800" rIns="90000" bIns="46800" anchor="t" anchorCtr="0" compatLnSpc="1">
            <a:spAutoFit/>
          </a:bodyPr>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n-NZ" sz="3200" dirty="0">
                <a:solidFill>
                  <a:srgbClr val="160AEB"/>
                </a:solidFill>
                <a:latin typeface="Times New Roman" pitchFamily="18"/>
                <a:ea typeface="Arial Unicode MS" pitchFamily="2"/>
                <a:cs typeface="Arial Unicode MS" pitchFamily="2"/>
              </a:rPr>
              <a:t>Map Space</a:t>
            </a:r>
          </a:p>
        </p:txBody>
      </p:sp>
      <p:sp>
        <p:nvSpPr>
          <p:cNvPr id="113" name="Straight Connector 112"/>
          <p:cNvSpPr/>
          <p:nvPr/>
        </p:nvSpPr>
        <p:spPr>
          <a:xfrm>
            <a:off x="1125720" y="4060598"/>
            <a:ext cx="7010280" cy="1439"/>
          </a:xfrm>
          <a:prstGeom prst="line">
            <a:avLst/>
          </a:prstGeom>
          <a:noFill/>
          <a:ln w="57240">
            <a:solidFill>
              <a:srgbClr val="160AEB"/>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Tree>
    <p:extLst>
      <p:ext uri="{BB962C8B-B14F-4D97-AF65-F5344CB8AC3E}">
        <p14:creationId xmlns:p14="http://schemas.microsoft.com/office/powerpoint/2010/main" val="170841822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250133" y="228600"/>
            <a:ext cx="7772400" cy="707886"/>
          </a:xfrm>
        </p:spPr>
        <p:txBody>
          <a:bodyPr wrap="square">
            <a:spAutoFit/>
          </a:bodyPr>
          <a:lstStyle>
            <a:defPPr lvl="0">
              <a:buNone/>
            </a:defPPr>
            <a:lvl1pPr lvl="0">
              <a:buNone/>
            </a:lvl1pPr>
          </a:lstStyle>
          <a:p>
            <a:pPr lvl="0"/>
            <a:r>
              <a:rPr lang="en-NZ" sz="4000" dirty="0"/>
              <a:t>The </a:t>
            </a:r>
            <a:r>
              <a:rPr lang="en-NZ" sz="4000" i="1" dirty="0"/>
              <a:t>k</a:t>
            </a:r>
            <a:r>
              <a:rPr lang="en-NZ" sz="4000" dirty="0"/>
              <a:t>-Means Algorithm</a:t>
            </a:r>
          </a:p>
        </p:txBody>
      </p:sp>
      <p:sp>
        <p:nvSpPr>
          <p:cNvPr id="3" name="Text Placeholder 2"/>
          <p:cNvSpPr txBox="1">
            <a:spLocks noGrp="1"/>
          </p:cNvSpPr>
          <p:nvPr>
            <p:ph type="body" idx="4294967295"/>
          </p:nvPr>
        </p:nvSpPr>
        <p:spPr>
          <a:xfrm>
            <a:off x="685800" y="1981200"/>
            <a:ext cx="8305800" cy="3149067"/>
          </a:xfrm>
        </p:spPr>
        <p:txBody>
          <a:bodyPr wrap="square">
            <a:spAutoFit/>
          </a:bodyPr>
          <a:lstStyle>
            <a:defPPr marL="342720" marR="0" lvl="0" indent="-342720" algn="l" rtl="0" hangingPunct="1">
              <a:lnSpc>
                <a:spcPct val="100000"/>
              </a:lnSpc>
              <a:spcBef>
                <a:spcPts val="799"/>
              </a:spcBef>
              <a:spcAft>
                <a:spcPts val="0"/>
              </a:spcAft>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en-US" sz="3200" b="0" i="0" u="none" strike="noStrike" baseline="0">
                <a:ln>
                  <a:noFill/>
                </a:ln>
                <a:solidFill>
                  <a:srgbClr val="160AEB"/>
                </a:solidFill>
                <a:latin typeface="Times New Roman" pitchFamily="18"/>
                <a:ea typeface="Arial Unicode MS" pitchFamily="2"/>
                <a:cs typeface="Arial Unicode MS" pitchFamily="2"/>
              </a:defRPr>
            </a:defPPr>
            <a:lvl1pPr marL="342720" marR="0" lvl="0" indent="-342720" algn="l" rtl="0" hangingPunct="1">
              <a:lnSpc>
                <a:spcPct val="100000"/>
              </a:lnSpc>
              <a:spcBef>
                <a:spcPts val="799"/>
              </a:spcBef>
              <a:spcAft>
                <a:spcPts val="0"/>
              </a:spcAft>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en-US" sz="3200" b="0" i="0" u="none" strike="noStrike" baseline="0">
                <a:ln>
                  <a:noFill/>
                </a:ln>
                <a:solidFill>
                  <a:srgbClr val="160AEB"/>
                </a:solidFill>
                <a:latin typeface="Times New Roman" pitchFamily="18"/>
                <a:ea typeface="Arial Unicode MS" pitchFamily="2"/>
                <a:cs typeface="Arial Unicode MS" pitchFamily="2"/>
              </a:defRPr>
            </a:lvl1pPr>
            <a:lvl2pPr marL="742680" marR="0" lvl="1" indent="-285480" algn="l" rtl="0" hangingPunct="1">
              <a:lnSpc>
                <a:spcPct val="100000"/>
              </a:lnSpc>
              <a:spcBef>
                <a:spcPts val="697"/>
              </a:spcBef>
              <a:spcAft>
                <a:spcPts val="0"/>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defRPr lang="en-US" sz="2800" b="0" i="0" u="none" strike="noStrike" baseline="0">
                <a:ln>
                  <a:noFill/>
                </a:ln>
                <a:solidFill>
                  <a:srgbClr val="160AEB"/>
                </a:solidFill>
                <a:latin typeface="Times New Roman" pitchFamily="18"/>
                <a:ea typeface="Arial Unicode MS" pitchFamily="2"/>
                <a:cs typeface="Arial Unicode MS" pitchFamily="2"/>
              </a:defRPr>
            </a:lvl2pPr>
            <a:lvl3pPr marL="1143000" marR="0" lvl="2" indent="-228600" algn="l" rtl="0" hangingPunct="1">
              <a:lnSpc>
                <a:spcPct val="100000"/>
              </a:lnSpc>
              <a:spcBef>
                <a:spcPts val="598"/>
              </a:spcBef>
              <a:spcAft>
                <a:spcPts val="0"/>
              </a:spcAft>
              <a:buClr>
                <a:srgbClr val="000000"/>
              </a:buClr>
              <a:buSzPct val="100000"/>
              <a:buFont typeface="Times New Roman" pitchFamily="18"/>
              <a:buChar char="•"/>
              <a:tabLst>
                <a:tab pos="1143000" algn="l"/>
                <a:tab pos="1347480" algn="l"/>
                <a:tab pos="1796760" algn="l"/>
                <a:tab pos="2246040" algn="l"/>
                <a:tab pos="2695319" algn="l"/>
                <a:tab pos="3144599" algn="l"/>
                <a:tab pos="3593880" algn="l"/>
                <a:tab pos="4043160" algn="l"/>
                <a:tab pos="4492440" algn="l"/>
                <a:tab pos="4941720" algn="l"/>
                <a:tab pos="5391000" algn="l"/>
                <a:tab pos="5840279" algn="l"/>
                <a:tab pos="6289560" algn="l"/>
                <a:tab pos="6738840" algn="l"/>
                <a:tab pos="7188119" algn="l"/>
                <a:tab pos="7637400" algn="l"/>
                <a:tab pos="8086679" algn="l"/>
                <a:tab pos="8535960" algn="l"/>
                <a:tab pos="8985240" algn="l"/>
                <a:tab pos="9434160" algn="l"/>
                <a:tab pos="9883440" algn="l"/>
              </a:tabLst>
              <a:defRPr lang="en-US" sz="2400" b="0" i="0" u="none" strike="noStrike" baseline="0">
                <a:ln>
                  <a:noFill/>
                </a:ln>
                <a:solidFill>
                  <a:srgbClr val="160AEB"/>
                </a:solidFill>
                <a:latin typeface="Times New Roman" pitchFamily="18"/>
                <a:ea typeface="Arial Unicode MS" pitchFamily="2"/>
                <a:cs typeface="Arial Unicode MS" pitchFamily="2"/>
              </a:defRPr>
            </a:lvl3pPr>
            <a:lvl4pPr marL="1600199" marR="0" lvl="3" indent="-228600" algn="l" rtl="0" hangingPunct="1">
              <a:lnSpc>
                <a:spcPct val="100000"/>
              </a:lnSpc>
              <a:spcBef>
                <a:spcPts val="499"/>
              </a:spcBef>
              <a:spcAft>
                <a:spcPts val="0"/>
              </a:spcAft>
              <a:buClr>
                <a:srgbClr val="000000"/>
              </a:buClr>
              <a:buSzPct val="100000"/>
              <a:buFont typeface="Times New Roman" pitchFamily="18"/>
              <a:buChar char="–"/>
              <a:tabLst>
                <a:tab pos="1600200" algn="l"/>
                <a:tab pos="179676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80" algn="l"/>
                <a:tab pos="8535959" algn="l"/>
                <a:tab pos="8985240" algn="l"/>
                <a:tab pos="9434160" algn="l"/>
                <a:tab pos="9883440" algn="l"/>
                <a:tab pos="10332720" algn="l"/>
              </a:tabLst>
              <a:defRPr lang="en-US" sz="2000" b="0" i="0" u="none" strike="noStrike" baseline="0">
                <a:ln>
                  <a:noFill/>
                </a:ln>
                <a:solidFill>
                  <a:srgbClr val="160AEB"/>
                </a:solidFill>
                <a:latin typeface="Times New Roman" pitchFamily="18"/>
                <a:ea typeface="Arial Unicode MS" pitchFamily="2"/>
                <a:cs typeface="Arial Unicode MS" pitchFamily="2"/>
              </a:defRPr>
            </a:lvl4pPr>
            <a:lvl5pPr marL="2057400" marR="0" lvl="4"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5pPr>
            <a:lvl6pPr marL="2057400" marR="0" lvl="5"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6pPr>
            <a:lvl7pPr marL="2057400" marR="0" lvl="6"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7pPr>
            <a:lvl8pPr marL="2057400" marR="0" lvl="7"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8pPr>
            <a:lvl9pPr marL="2057400" marR="0" lvl="8"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9pPr>
          </a:lstStyle>
          <a:p>
            <a:pPr marL="0" lvl="0" indent="0">
              <a:lnSpc>
                <a:spcPct val="90000"/>
              </a:lnSpc>
              <a:spcBef>
                <a:spcPts val="697"/>
              </a:spcBef>
              <a:buClr>
                <a:srgbClr val="160AEB"/>
              </a:buClr>
              <a:buSzPct val="100000"/>
              <a:buFont typeface="Wingdings" pitchFamily="1"/>
              <a:buChar char=""/>
            </a:pPr>
            <a:r>
              <a:rPr lang="en-US" sz="2800" dirty="0">
                <a:solidFill>
                  <a:schemeClr val="tx1"/>
                </a:solidFill>
              </a:rPr>
              <a:t>Suppose that you know the number of clusters, but not what the clusters look like</a:t>
            </a:r>
          </a:p>
          <a:p>
            <a:pPr marL="0" lvl="0" indent="0">
              <a:lnSpc>
                <a:spcPct val="90000"/>
              </a:lnSpc>
              <a:spcBef>
                <a:spcPts val="697"/>
              </a:spcBef>
              <a:buClr>
                <a:srgbClr val="160AEB"/>
              </a:buClr>
              <a:buSzPct val="100000"/>
              <a:buFont typeface="Wingdings" pitchFamily="1"/>
              <a:buChar char=""/>
            </a:pPr>
            <a:r>
              <a:rPr lang="en-US" sz="2800" dirty="0">
                <a:solidFill>
                  <a:schemeClr val="tx1"/>
                </a:solidFill>
              </a:rPr>
              <a:t>How do you assign each data point to a cluster?</a:t>
            </a:r>
          </a:p>
          <a:p>
            <a:pPr marL="400320" lvl="2" indent="0">
              <a:lnSpc>
                <a:spcPct val="90000"/>
              </a:lnSpc>
              <a:buClr>
                <a:srgbClr val="160AEB"/>
              </a:buClr>
              <a:buFont typeface="Wingdings" pitchFamily="1"/>
              <a:buChar char=""/>
            </a:pPr>
            <a:r>
              <a:rPr lang="en-US" sz="2000" dirty="0">
                <a:solidFill>
                  <a:schemeClr val="tx1"/>
                </a:solidFill>
              </a:rPr>
              <a:t>Position </a:t>
            </a:r>
            <a:r>
              <a:rPr lang="en-US" sz="2000" i="1" dirty="0">
                <a:solidFill>
                  <a:schemeClr val="tx1"/>
                </a:solidFill>
              </a:rPr>
              <a:t>k</a:t>
            </a:r>
            <a:r>
              <a:rPr lang="en-US" sz="2000" dirty="0">
                <a:solidFill>
                  <a:schemeClr val="tx1"/>
                </a:solidFill>
              </a:rPr>
              <a:t> centers at random in the space</a:t>
            </a:r>
          </a:p>
          <a:p>
            <a:pPr marL="400320" lvl="2" indent="0">
              <a:lnSpc>
                <a:spcPct val="90000"/>
              </a:lnSpc>
              <a:buClr>
                <a:srgbClr val="160AEB"/>
              </a:buClr>
              <a:buFont typeface="Wingdings" pitchFamily="1"/>
              <a:buChar char=""/>
            </a:pPr>
            <a:r>
              <a:rPr lang="en-US" sz="2000" dirty="0">
                <a:solidFill>
                  <a:schemeClr val="tx1"/>
                </a:solidFill>
              </a:rPr>
              <a:t>Assign each point to its nearest center according to some chosen distance measure</a:t>
            </a:r>
          </a:p>
          <a:p>
            <a:pPr marL="400320" lvl="2" indent="0">
              <a:lnSpc>
                <a:spcPct val="90000"/>
              </a:lnSpc>
              <a:buClr>
                <a:srgbClr val="160AEB"/>
              </a:buClr>
              <a:buFont typeface="Wingdings" pitchFamily="1"/>
              <a:buChar char=""/>
            </a:pPr>
            <a:r>
              <a:rPr lang="en-US" sz="2000" dirty="0">
                <a:solidFill>
                  <a:schemeClr val="tx1"/>
                </a:solidFill>
              </a:rPr>
              <a:t>Move the center to the mean of the points (the centroid) that it represents</a:t>
            </a:r>
          </a:p>
          <a:p>
            <a:pPr marL="400320" lvl="2" indent="0">
              <a:lnSpc>
                <a:spcPct val="90000"/>
              </a:lnSpc>
              <a:buClr>
                <a:srgbClr val="160AEB"/>
              </a:buClr>
              <a:buFont typeface="Wingdings" pitchFamily="1"/>
              <a:buChar char=""/>
            </a:pPr>
            <a:r>
              <a:rPr lang="en-US" sz="2000" dirty="0">
                <a:solidFill>
                  <a:schemeClr val="tx1"/>
                </a:solidFill>
              </a:rPr>
              <a:t>Iterate</a:t>
            </a:r>
          </a:p>
        </p:txBody>
      </p:sp>
      <p:sp>
        <p:nvSpPr>
          <p:cNvPr id="4" name="Rectangle 3"/>
          <p:cNvSpPr/>
          <p:nvPr/>
        </p:nvSpPr>
        <p:spPr>
          <a:xfrm>
            <a:off x="381000" y="5410200"/>
            <a:ext cx="8610600" cy="923330"/>
          </a:xfrm>
          <a:prstGeom prst="rect">
            <a:avLst/>
          </a:prstGeom>
        </p:spPr>
        <p:txBody>
          <a:bodyPr wrap="square">
            <a:spAutoFit/>
          </a:bodyPr>
          <a:lstStyle/>
          <a:p>
            <a:r>
              <a:rPr lang="en-US" dirty="0">
                <a:solidFill>
                  <a:srgbClr val="FF0000"/>
                </a:solidFill>
              </a:rPr>
              <a:t>The </a:t>
            </a:r>
            <a:r>
              <a:rPr lang="en-US" i="1" dirty="0">
                <a:solidFill>
                  <a:srgbClr val="FF0000"/>
                </a:solidFill>
              </a:rPr>
              <a:t>centroid</a:t>
            </a:r>
            <a:r>
              <a:rPr lang="en-US" dirty="0">
                <a:solidFill>
                  <a:srgbClr val="FF0000"/>
                </a:solidFill>
              </a:rPr>
              <a:t> is the average position of all the points of an object. The center of gravity is the same as the centroid when the density is the same throughout.</a:t>
            </a:r>
          </a:p>
        </p:txBody>
      </p:sp>
    </p:spTree>
    <p:extLst>
      <p:ext uri="{BB962C8B-B14F-4D97-AF65-F5344CB8AC3E}">
        <p14:creationId xmlns:p14="http://schemas.microsoft.com/office/powerpoint/2010/main" val="1426878152"/>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600200" y="2011320"/>
            <a:ext cx="3276720" cy="3506400"/>
            <a:chOff x="1600200" y="2011320"/>
            <a:chExt cx="3276720" cy="3506400"/>
          </a:xfrm>
        </p:grpSpPr>
        <p:sp>
          <p:nvSpPr>
            <p:cNvPr id="3" name="Straight Connector 2"/>
            <p:cNvSpPr/>
            <p:nvPr/>
          </p:nvSpPr>
          <p:spPr>
            <a:xfrm>
              <a:off x="1600200" y="2011320"/>
              <a:ext cx="3276720" cy="1143000"/>
            </a:xfrm>
            <a:prstGeom prst="line">
              <a:avLst/>
            </a:prstGeom>
            <a:noFill/>
            <a:ln w="38160">
              <a:solidFill>
                <a:srgbClr val="18E30B"/>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4" name="Straight Connector 3"/>
            <p:cNvSpPr/>
            <p:nvPr/>
          </p:nvSpPr>
          <p:spPr>
            <a:xfrm>
              <a:off x="1600200" y="3230640"/>
              <a:ext cx="3276720" cy="1440"/>
            </a:xfrm>
            <a:prstGeom prst="line">
              <a:avLst/>
            </a:prstGeom>
            <a:noFill/>
            <a:ln w="38160">
              <a:solidFill>
                <a:srgbClr val="18E30B"/>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5" name="Straight Connector 4"/>
            <p:cNvSpPr/>
            <p:nvPr/>
          </p:nvSpPr>
          <p:spPr>
            <a:xfrm flipV="1">
              <a:off x="1600200" y="3228840"/>
              <a:ext cx="3276720" cy="1146240"/>
            </a:xfrm>
            <a:prstGeom prst="line">
              <a:avLst/>
            </a:prstGeom>
            <a:noFill/>
            <a:ln w="38160">
              <a:solidFill>
                <a:srgbClr val="18E30B"/>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6" name="Straight Connector 5"/>
            <p:cNvSpPr/>
            <p:nvPr/>
          </p:nvSpPr>
          <p:spPr>
            <a:xfrm flipV="1">
              <a:off x="1600200" y="3304800"/>
              <a:ext cx="3276720" cy="2212920"/>
            </a:xfrm>
            <a:prstGeom prst="line">
              <a:avLst/>
            </a:prstGeom>
            <a:noFill/>
            <a:ln w="38160">
              <a:solidFill>
                <a:srgbClr val="18E30B"/>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grpSp>
      <p:sp>
        <p:nvSpPr>
          <p:cNvPr id="7" name="Title 6"/>
          <p:cNvSpPr txBox="1">
            <a:spLocks noGrp="1"/>
          </p:cNvSpPr>
          <p:nvPr>
            <p:ph type="title" idx="4294967295"/>
          </p:nvPr>
        </p:nvSpPr>
        <p:spPr>
          <a:xfrm>
            <a:off x="3786731" y="88384"/>
            <a:ext cx="1409700" cy="707886"/>
          </a:xfrm>
        </p:spPr>
        <p:txBody>
          <a:bodyPr wrap="square">
            <a:spAutoFit/>
          </a:bodyPr>
          <a:lstStyle>
            <a:defPPr lvl="0">
              <a:buNone/>
            </a:defPPr>
            <a:lvl1pPr lvl="0">
              <a:buNone/>
            </a:lvl1pPr>
          </a:lstStyle>
          <a:p>
            <a:pPr lvl="0"/>
            <a:r>
              <a:rPr lang="en-US" sz="4000" dirty="0"/>
              <a:t>SOM</a:t>
            </a:r>
          </a:p>
        </p:txBody>
      </p:sp>
      <p:sp>
        <p:nvSpPr>
          <p:cNvPr id="8" name="Freeform 7"/>
          <p:cNvSpPr/>
          <p:nvPr/>
        </p:nvSpPr>
        <p:spPr>
          <a:xfrm>
            <a:off x="3581279" y="1782720"/>
            <a:ext cx="685799" cy="6094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gradFill>
            <a:gsLst>
              <a:gs pos="0">
                <a:srgbClr val="FF0514"/>
              </a:gs>
              <a:gs pos="50000">
                <a:srgbClr val="750209"/>
              </a:gs>
              <a:gs pos="100000">
                <a:srgbClr val="FF0514"/>
              </a:gs>
            </a:gsLst>
            <a:lin ang="5400000"/>
          </a:gra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9" name="Freeform 8"/>
          <p:cNvSpPr/>
          <p:nvPr/>
        </p:nvSpPr>
        <p:spPr>
          <a:xfrm>
            <a:off x="4876920" y="1782720"/>
            <a:ext cx="685799" cy="6094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gradFill>
            <a:gsLst>
              <a:gs pos="0">
                <a:srgbClr val="FF0514"/>
              </a:gs>
              <a:gs pos="50000">
                <a:srgbClr val="750209"/>
              </a:gs>
              <a:gs pos="100000">
                <a:srgbClr val="FF0514"/>
              </a:gs>
            </a:gsLst>
            <a:lin ang="5400000"/>
          </a:gra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10" name="Freeform 9"/>
          <p:cNvSpPr/>
          <p:nvPr/>
        </p:nvSpPr>
        <p:spPr>
          <a:xfrm>
            <a:off x="6172200" y="1782720"/>
            <a:ext cx="685799" cy="6094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gradFill>
            <a:gsLst>
              <a:gs pos="0">
                <a:srgbClr val="FF0514"/>
              </a:gs>
              <a:gs pos="50000">
                <a:srgbClr val="750209"/>
              </a:gs>
              <a:gs pos="100000">
                <a:srgbClr val="FF0514"/>
              </a:gs>
            </a:gsLst>
            <a:lin ang="5400000"/>
          </a:gra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11" name="Freeform 10"/>
          <p:cNvSpPr/>
          <p:nvPr/>
        </p:nvSpPr>
        <p:spPr>
          <a:xfrm>
            <a:off x="7467479" y="1782720"/>
            <a:ext cx="685799" cy="6094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gradFill>
            <a:gsLst>
              <a:gs pos="0">
                <a:srgbClr val="FF0514"/>
              </a:gs>
              <a:gs pos="50000">
                <a:srgbClr val="750209"/>
              </a:gs>
              <a:gs pos="100000">
                <a:srgbClr val="FF0514"/>
              </a:gs>
            </a:gsLst>
            <a:lin ang="5400000"/>
          </a:gra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12" name="Freeform 11"/>
          <p:cNvSpPr/>
          <p:nvPr/>
        </p:nvSpPr>
        <p:spPr>
          <a:xfrm>
            <a:off x="3581279" y="2925719"/>
            <a:ext cx="685799" cy="6094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gradFill>
            <a:gsLst>
              <a:gs pos="0">
                <a:srgbClr val="FF0514"/>
              </a:gs>
              <a:gs pos="50000">
                <a:srgbClr val="750209"/>
              </a:gs>
              <a:gs pos="100000">
                <a:srgbClr val="FF0514"/>
              </a:gs>
            </a:gsLst>
            <a:lin ang="5400000"/>
          </a:gra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13" name="Freeform 12"/>
          <p:cNvSpPr/>
          <p:nvPr/>
        </p:nvSpPr>
        <p:spPr>
          <a:xfrm>
            <a:off x="4876920" y="2925719"/>
            <a:ext cx="685799" cy="6094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gradFill>
            <a:gsLst>
              <a:gs pos="0">
                <a:srgbClr val="FF0514"/>
              </a:gs>
              <a:gs pos="50000">
                <a:srgbClr val="750209"/>
              </a:gs>
              <a:gs pos="100000">
                <a:srgbClr val="FF0514"/>
              </a:gs>
            </a:gsLst>
            <a:lin ang="5400000"/>
          </a:gra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14" name="Freeform 13"/>
          <p:cNvSpPr/>
          <p:nvPr/>
        </p:nvSpPr>
        <p:spPr>
          <a:xfrm>
            <a:off x="6172200" y="2925719"/>
            <a:ext cx="685799" cy="6094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gradFill>
            <a:gsLst>
              <a:gs pos="0">
                <a:srgbClr val="FF0514"/>
              </a:gs>
              <a:gs pos="50000">
                <a:srgbClr val="750209"/>
              </a:gs>
              <a:gs pos="100000">
                <a:srgbClr val="FF0514"/>
              </a:gs>
            </a:gsLst>
            <a:lin ang="5400000"/>
          </a:gra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15" name="Freeform 14"/>
          <p:cNvSpPr/>
          <p:nvPr/>
        </p:nvSpPr>
        <p:spPr>
          <a:xfrm>
            <a:off x="7467479" y="2925719"/>
            <a:ext cx="685799" cy="6094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gradFill>
            <a:gsLst>
              <a:gs pos="0">
                <a:srgbClr val="FF0514"/>
              </a:gs>
              <a:gs pos="50000">
                <a:srgbClr val="750209"/>
              </a:gs>
              <a:gs pos="100000">
                <a:srgbClr val="FF0514"/>
              </a:gs>
            </a:gsLst>
            <a:lin ang="5400000"/>
          </a:gra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16" name="Freeform 15"/>
          <p:cNvSpPr/>
          <p:nvPr/>
        </p:nvSpPr>
        <p:spPr>
          <a:xfrm>
            <a:off x="3581279" y="4068720"/>
            <a:ext cx="685799" cy="6094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gradFill>
            <a:gsLst>
              <a:gs pos="0">
                <a:srgbClr val="FF0514"/>
              </a:gs>
              <a:gs pos="50000">
                <a:srgbClr val="750209"/>
              </a:gs>
              <a:gs pos="100000">
                <a:srgbClr val="FF0514"/>
              </a:gs>
            </a:gsLst>
            <a:lin ang="5400000"/>
          </a:gra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17" name="Freeform 16"/>
          <p:cNvSpPr/>
          <p:nvPr/>
        </p:nvSpPr>
        <p:spPr>
          <a:xfrm>
            <a:off x="4876920" y="4068720"/>
            <a:ext cx="685799" cy="6094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gradFill>
            <a:gsLst>
              <a:gs pos="0">
                <a:srgbClr val="FF0514"/>
              </a:gs>
              <a:gs pos="50000">
                <a:srgbClr val="750209"/>
              </a:gs>
              <a:gs pos="100000">
                <a:srgbClr val="FF0514"/>
              </a:gs>
            </a:gsLst>
            <a:lin ang="5400000"/>
          </a:gra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18" name="Freeform 17"/>
          <p:cNvSpPr/>
          <p:nvPr/>
        </p:nvSpPr>
        <p:spPr>
          <a:xfrm>
            <a:off x="6172200" y="4068720"/>
            <a:ext cx="685799" cy="6094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gradFill>
            <a:gsLst>
              <a:gs pos="0">
                <a:srgbClr val="FF0514"/>
              </a:gs>
              <a:gs pos="50000">
                <a:srgbClr val="750209"/>
              </a:gs>
              <a:gs pos="100000">
                <a:srgbClr val="FF0514"/>
              </a:gs>
            </a:gsLst>
            <a:lin ang="5400000"/>
          </a:gra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19" name="Freeform 18"/>
          <p:cNvSpPr/>
          <p:nvPr/>
        </p:nvSpPr>
        <p:spPr>
          <a:xfrm>
            <a:off x="7467479" y="4068720"/>
            <a:ext cx="685799" cy="6094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gradFill>
            <a:gsLst>
              <a:gs pos="0">
                <a:srgbClr val="FF0514"/>
              </a:gs>
              <a:gs pos="50000">
                <a:srgbClr val="750209"/>
              </a:gs>
              <a:gs pos="100000">
                <a:srgbClr val="FF0514"/>
              </a:gs>
            </a:gsLst>
            <a:lin ang="5400000"/>
          </a:gra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20" name="Freeform 19"/>
          <p:cNvSpPr/>
          <p:nvPr/>
        </p:nvSpPr>
        <p:spPr>
          <a:xfrm>
            <a:off x="3581279" y="5211720"/>
            <a:ext cx="685799" cy="6094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gradFill>
            <a:gsLst>
              <a:gs pos="0">
                <a:srgbClr val="FF0514"/>
              </a:gs>
              <a:gs pos="50000">
                <a:srgbClr val="750209"/>
              </a:gs>
              <a:gs pos="100000">
                <a:srgbClr val="FF0514"/>
              </a:gs>
            </a:gsLst>
            <a:lin ang="5400000"/>
          </a:gra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21" name="Freeform 20"/>
          <p:cNvSpPr/>
          <p:nvPr/>
        </p:nvSpPr>
        <p:spPr>
          <a:xfrm>
            <a:off x="4876920" y="5211720"/>
            <a:ext cx="685799" cy="6094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gradFill>
            <a:gsLst>
              <a:gs pos="0">
                <a:srgbClr val="FF0514"/>
              </a:gs>
              <a:gs pos="50000">
                <a:srgbClr val="750209"/>
              </a:gs>
              <a:gs pos="100000">
                <a:srgbClr val="FF0514"/>
              </a:gs>
            </a:gsLst>
            <a:lin ang="5400000"/>
          </a:gra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22" name="Freeform 21"/>
          <p:cNvSpPr/>
          <p:nvPr/>
        </p:nvSpPr>
        <p:spPr>
          <a:xfrm>
            <a:off x="6172200" y="5211720"/>
            <a:ext cx="685799" cy="6094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gradFill>
            <a:gsLst>
              <a:gs pos="0">
                <a:srgbClr val="FF0514"/>
              </a:gs>
              <a:gs pos="50000">
                <a:srgbClr val="750209"/>
              </a:gs>
              <a:gs pos="100000">
                <a:srgbClr val="FF0514"/>
              </a:gs>
            </a:gsLst>
            <a:lin ang="5400000"/>
          </a:gra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23" name="Freeform 22"/>
          <p:cNvSpPr/>
          <p:nvPr/>
        </p:nvSpPr>
        <p:spPr>
          <a:xfrm>
            <a:off x="7467479" y="5211720"/>
            <a:ext cx="685799" cy="6094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gradFill>
            <a:gsLst>
              <a:gs pos="0">
                <a:srgbClr val="FF0514"/>
              </a:gs>
              <a:gs pos="50000">
                <a:srgbClr val="750209"/>
              </a:gs>
              <a:gs pos="100000">
                <a:srgbClr val="FF0514"/>
              </a:gs>
            </a:gsLst>
            <a:lin ang="5400000"/>
          </a:gradFill>
          <a:ln w="93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grpSp>
        <p:nvGrpSpPr>
          <p:cNvPr id="24" name="Group 23"/>
          <p:cNvGrpSpPr/>
          <p:nvPr/>
        </p:nvGrpSpPr>
        <p:grpSpPr>
          <a:xfrm>
            <a:off x="3900600" y="2087640"/>
            <a:ext cx="3902040" cy="3430440"/>
            <a:chOff x="3900600" y="2087640"/>
            <a:chExt cx="3902040" cy="3430440"/>
          </a:xfrm>
        </p:grpSpPr>
        <p:sp>
          <p:nvSpPr>
            <p:cNvPr id="25" name="Straight Connector 24"/>
            <p:cNvSpPr/>
            <p:nvPr/>
          </p:nvSpPr>
          <p:spPr>
            <a:xfrm>
              <a:off x="3900600" y="2392200"/>
              <a:ext cx="1440" cy="533519"/>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26" name="Straight Connector 25"/>
            <p:cNvSpPr/>
            <p:nvPr/>
          </p:nvSpPr>
          <p:spPr>
            <a:xfrm>
              <a:off x="5210280" y="2392200"/>
              <a:ext cx="1440" cy="533519"/>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27" name="Straight Connector 26"/>
            <p:cNvSpPr/>
            <p:nvPr/>
          </p:nvSpPr>
          <p:spPr>
            <a:xfrm>
              <a:off x="6519960" y="2392200"/>
              <a:ext cx="1440" cy="533519"/>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28" name="Straight Connector 27"/>
            <p:cNvSpPr/>
            <p:nvPr/>
          </p:nvSpPr>
          <p:spPr>
            <a:xfrm>
              <a:off x="7800840" y="2392200"/>
              <a:ext cx="1800" cy="533519"/>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29" name="Straight Connector 28"/>
            <p:cNvSpPr/>
            <p:nvPr/>
          </p:nvSpPr>
          <p:spPr>
            <a:xfrm>
              <a:off x="3900600" y="3535200"/>
              <a:ext cx="1440" cy="53352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30" name="Straight Connector 29"/>
            <p:cNvSpPr/>
            <p:nvPr/>
          </p:nvSpPr>
          <p:spPr>
            <a:xfrm>
              <a:off x="5210280" y="3535200"/>
              <a:ext cx="1440" cy="53352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31" name="Straight Connector 30"/>
            <p:cNvSpPr/>
            <p:nvPr/>
          </p:nvSpPr>
          <p:spPr>
            <a:xfrm>
              <a:off x="6519960" y="3535200"/>
              <a:ext cx="1440" cy="53352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32" name="Straight Connector 31"/>
            <p:cNvSpPr/>
            <p:nvPr/>
          </p:nvSpPr>
          <p:spPr>
            <a:xfrm>
              <a:off x="7800840" y="3535200"/>
              <a:ext cx="1800" cy="53352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33" name="Straight Connector 32"/>
            <p:cNvSpPr/>
            <p:nvPr/>
          </p:nvSpPr>
          <p:spPr>
            <a:xfrm>
              <a:off x="3900600" y="4678200"/>
              <a:ext cx="1440" cy="53352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34" name="Straight Connector 33"/>
            <p:cNvSpPr/>
            <p:nvPr/>
          </p:nvSpPr>
          <p:spPr>
            <a:xfrm>
              <a:off x="5210280" y="4678200"/>
              <a:ext cx="1440" cy="53352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35" name="Straight Connector 34"/>
            <p:cNvSpPr/>
            <p:nvPr/>
          </p:nvSpPr>
          <p:spPr>
            <a:xfrm>
              <a:off x="6519960" y="4678200"/>
              <a:ext cx="1440" cy="53352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36" name="Straight Connector 35"/>
            <p:cNvSpPr/>
            <p:nvPr/>
          </p:nvSpPr>
          <p:spPr>
            <a:xfrm>
              <a:off x="7800840" y="4678200"/>
              <a:ext cx="1800" cy="53352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37" name="Straight Connector 36"/>
            <p:cNvSpPr/>
            <p:nvPr/>
          </p:nvSpPr>
          <p:spPr>
            <a:xfrm>
              <a:off x="4267080" y="2087640"/>
              <a:ext cx="609840" cy="144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38" name="Straight Connector 37"/>
            <p:cNvSpPr/>
            <p:nvPr/>
          </p:nvSpPr>
          <p:spPr>
            <a:xfrm>
              <a:off x="4267080" y="3211560"/>
              <a:ext cx="609840" cy="144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39" name="Straight Connector 38"/>
            <p:cNvSpPr/>
            <p:nvPr/>
          </p:nvSpPr>
          <p:spPr>
            <a:xfrm>
              <a:off x="4267080" y="4354560"/>
              <a:ext cx="609840" cy="144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40" name="Straight Connector 39"/>
            <p:cNvSpPr/>
            <p:nvPr/>
          </p:nvSpPr>
          <p:spPr>
            <a:xfrm>
              <a:off x="4267080" y="5516640"/>
              <a:ext cx="609840" cy="144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41" name="Straight Connector 40"/>
            <p:cNvSpPr/>
            <p:nvPr/>
          </p:nvSpPr>
          <p:spPr>
            <a:xfrm>
              <a:off x="5562720" y="2087640"/>
              <a:ext cx="609480" cy="144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42" name="Straight Connector 41"/>
            <p:cNvSpPr/>
            <p:nvPr/>
          </p:nvSpPr>
          <p:spPr>
            <a:xfrm>
              <a:off x="5562720" y="3211560"/>
              <a:ext cx="609480" cy="144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43" name="Straight Connector 42"/>
            <p:cNvSpPr/>
            <p:nvPr/>
          </p:nvSpPr>
          <p:spPr>
            <a:xfrm>
              <a:off x="5562720" y="4354560"/>
              <a:ext cx="609480" cy="144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44" name="Straight Connector 43"/>
            <p:cNvSpPr/>
            <p:nvPr/>
          </p:nvSpPr>
          <p:spPr>
            <a:xfrm>
              <a:off x="5562720" y="5516640"/>
              <a:ext cx="609480" cy="144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45" name="Straight Connector 44"/>
            <p:cNvSpPr/>
            <p:nvPr/>
          </p:nvSpPr>
          <p:spPr>
            <a:xfrm>
              <a:off x="6858000" y="2087640"/>
              <a:ext cx="609479" cy="144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46" name="Straight Connector 45"/>
            <p:cNvSpPr/>
            <p:nvPr/>
          </p:nvSpPr>
          <p:spPr>
            <a:xfrm>
              <a:off x="6858000" y="3211560"/>
              <a:ext cx="609479" cy="144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47" name="Straight Connector 46"/>
            <p:cNvSpPr/>
            <p:nvPr/>
          </p:nvSpPr>
          <p:spPr>
            <a:xfrm>
              <a:off x="6858000" y="4354560"/>
              <a:ext cx="609479" cy="144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48" name="Straight Connector 47"/>
            <p:cNvSpPr/>
            <p:nvPr/>
          </p:nvSpPr>
          <p:spPr>
            <a:xfrm>
              <a:off x="6858000" y="5516640"/>
              <a:ext cx="609479" cy="144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grpSp>
      <p:grpSp>
        <p:nvGrpSpPr>
          <p:cNvPr id="49" name="Group 48"/>
          <p:cNvGrpSpPr/>
          <p:nvPr/>
        </p:nvGrpSpPr>
        <p:grpSpPr>
          <a:xfrm>
            <a:off x="4191120" y="2316240"/>
            <a:ext cx="3352679" cy="3047760"/>
            <a:chOff x="4191120" y="2316240"/>
            <a:chExt cx="3352679" cy="3047760"/>
          </a:xfrm>
        </p:grpSpPr>
        <p:sp>
          <p:nvSpPr>
            <p:cNvPr id="50" name="Straight Connector 49"/>
            <p:cNvSpPr/>
            <p:nvPr/>
          </p:nvSpPr>
          <p:spPr>
            <a:xfrm>
              <a:off x="4191120" y="2316240"/>
              <a:ext cx="761760" cy="68580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51" name="Straight Connector 50"/>
            <p:cNvSpPr/>
            <p:nvPr/>
          </p:nvSpPr>
          <p:spPr>
            <a:xfrm>
              <a:off x="5410079" y="2316240"/>
              <a:ext cx="838441" cy="76176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52" name="Straight Connector 51"/>
            <p:cNvSpPr/>
            <p:nvPr/>
          </p:nvSpPr>
          <p:spPr>
            <a:xfrm>
              <a:off x="6705720" y="2316240"/>
              <a:ext cx="838079" cy="76176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53" name="Straight Connector 52"/>
            <p:cNvSpPr/>
            <p:nvPr/>
          </p:nvSpPr>
          <p:spPr>
            <a:xfrm>
              <a:off x="4191120" y="3459240"/>
              <a:ext cx="761760" cy="685799"/>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54" name="Straight Connector 53"/>
            <p:cNvSpPr/>
            <p:nvPr/>
          </p:nvSpPr>
          <p:spPr>
            <a:xfrm>
              <a:off x="5410079" y="3459240"/>
              <a:ext cx="838441" cy="76176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55" name="Straight Connector 54"/>
            <p:cNvSpPr/>
            <p:nvPr/>
          </p:nvSpPr>
          <p:spPr>
            <a:xfrm>
              <a:off x="6705720" y="3459240"/>
              <a:ext cx="838079" cy="76176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56" name="Straight Connector 55"/>
            <p:cNvSpPr/>
            <p:nvPr/>
          </p:nvSpPr>
          <p:spPr>
            <a:xfrm>
              <a:off x="4191120" y="4602240"/>
              <a:ext cx="761760" cy="68580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57" name="Straight Connector 56"/>
            <p:cNvSpPr/>
            <p:nvPr/>
          </p:nvSpPr>
          <p:spPr>
            <a:xfrm>
              <a:off x="5410079" y="4602240"/>
              <a:ext cx="838441" cy="76176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58" name="Straight Connector 57"/>
            <p:cNvSpPr/>
            <p:nvPr/>
          </p:nvSpPr>
          <p:spPr>
            <a:xfrm>
              <a:off x="6705720" y="4602240"/>
              <a:ext cx="838079" cy="76176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grpSp>
      <p:grpSp>
        <p:nvGrpSpPr>
          <p:cNvPr id="59" name="Group 58"/>
          <p:cNvGrpSpPr/>
          <p:nvPr/>
        </p:nvGrpSpPr>
        <p:grpSpPr>
          <a:xfrm>
            <a:off x="4188959" y="2316240"/>
            <a:ext cx="3355920" cy="3047760"/>
            <a:chOff x="4188959" y="2316240"/>
            <a:chExt cx="3355920" cy="3047760"/>
          </a:xfrm>
        </p:grpSpPr>
        <p:sp>
          <p:nvSpPr>
            <p:cNvPr id="60" name="Straight Connector 59"/>
            <p:cNvSpPr/>
            <p:nvPr/>
          </p:nvSpPr>
          <p:spPr>
            <a:xfrm flipH="1">
              <a:off x="6779880" y="2316240"/>
              <a:ext cx="764999" cy="68580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61" name="Straight Connector 60"/>
            <p:cNvSpPr/>
            <p:nvPr/>
          </p:nvSpPr>
          <p:spPr>
            <a:xfrm flipH="1">
              <a:off x="5484600" y="2316240"/>
              <a:ext cx="841320" cy="76176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62" name="Straight Connector 61"/>
            <p:cNvSpPr/>
            <p:nvPr/>
          </p:nvSpPr>
          <p:spPr>
            <a:xfrm flipH="1">
              <a:off x="4188959" y="2316240"/>
              <a:ext cx="841321" cy="76176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63" name="Straight Connector 62"/>
            <p:cNvSpPr/>
            <p:nvPr/>
          </p:nvSpPr>
          <p:spPr>
            <a:xfrm flipH="1">
              <a:off x="6779880" y="3459240"/>
              <a:ext cx="764999" cy="685799"/>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64" name="Straight Connector 63"/>
            <p:cNvSpPr/>
            <p:nvPr/>
          </p:nvSpPr>
          <p:spPr>
            <a:xfrm flipH="1">
              <a:off x="5484600" y="3459240"/>
              <a:ext cx="841320" cy="76176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65" name="Straight Connector 64"/>
            <p:cNvSpPr/>
            <p:nvPr/>
          </p:nvSpPr>
          <p:spPr>
            <a:xfrm flipH="1">
              <a:off x="4188959" y="3459240"/>
              <a:ext cx="841321" cy="76176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66" name="Straight Connector 65"/>
            <p:cNvSpPr/>
            <p:nvPr/>
          </p:nvSpPr>
          <p:spPr>
            <a:xfrm flipH="1">
              <a:off x="6779880" y="4602240"/>
              <a:ext cx="764999" cy="68580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67" name="Straight Connector 66"/>
            <p:cNvSpPr/>
            <p:nvPr/>
          </p:nvSpPr>
          <p:spPr>
            <a:xfrm flipH="1">
              <a:off x="5484600" y="4602240"/>
              <a:ext cx="841320" cy="76176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68" name="Straight Connector 67"/>
            <p:cNvSpPr/>
            <p:nvPr/>
          </p:nvSpPr>
          <p:spPr>
            <a:xfrm flipH="1">
              <a:off x="4188959" y="4602240"/>
              <a:ext cx="841321" cy="761760"/>
            </a:xfrm>
            <a:prstGeom prst="line">
              <a:avLst/>
            </a:prstGeom>
            <a:noFill/>
            <a:ln w="9360">
              <a:solidFill>
                <a:srgbClr val="000000"/>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grpSp>
      <p:sp>
        <p:nvSpPr>
          <p:cNvPr id="69" name="Freeform 68"/>
          <p:cNvSpPr/>
          <p:nvPr/>
        </p:nvSpPr>
        <p:spPr>
          <a:xfrm>
            <a:off x="914400" y="1782720"/>
            <a:ext cx="685799" cy="6094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FF00"/>
          </a:solidFill>
          <a:ln w="9360">
            <a:solidFill>
              <a:srgbClr val="000000"/>
            </a:solidFill>
            <a:custDash>
              <a:ds d="100000" sp="100000"/>
            </a:custDash>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70" name="Freeform 69"/>
          <p:cNvSpPr/>
          <p:nvPr/>
        </p:nvSpPr>
        <p:spPr>
          <a:xfrm>
            <a:off x="914400" y="2925719"/>
            <a:ext cx="685799" cy="6094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FF00"/>
          </a:solidFill>
          <a:ln w="9360">
            <a:solidFill>
              <a:srgbClr val="000000"/>
            </a:solidFill>
            <a:custDash>
              <a:ds d="100000" sp="100000"/>
            </a:custDash>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71" name="Freeform 70"/>
          <p:cNvSpPr/>
          <p:nvPr/>
        </p:nvSpPr>
        <p:spPr>
          <a:xfrm>
            <a:off x="914400" y="4068720"/>
            <a:ext cx="685799" cy="6094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FF00"/>
          </a:solidFill>
          <a:ln w="9360">
            <a:solidFill>
              <a:srgbClr val="000000"/>
            </a:solidFill>
            <a:custDash>
              <a:ds d="100000" sp="100000"/>
            </a:custDash>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72" name="Freeform 71"/>
          <p:cNvSpPr/>
          <p:nvPr/>
        </p:nvSpPr>
        <p:spPr>
          <a:xfrm>
            <a:off x="914400" y="5211720"/>
            <a:ext cx="685799" cy="6094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FF00"/>
          </a:solidFill>
          <a:ln w="9360">
            <a:solidFill>
              <a:srgbClr val="000000"/>
            </a:solidFill>
            <a:custDash>
              <a:ds d="100000" sp="100000"/>
            </a:custDash>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73" name="Freeform 72"/>
          <p:cNvSpPr/>
          <p:nvPr/>
        </p:nvSpPr>
        <p:spPr>
          <a:xfrm>
            <a:off x="609480" y="1630440"/>
            <a:ext cx="1295640" cy="4419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38160">
            <a:solidFill>
              <a:srgbClr val="000000"/>
            </a:solidFill>
            <a:prstDash val="solid"/>
            <a:miter/>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74" name="Freeform 73"/>
          <p:cNvSpPr/>
          <p:nvPr/>
        </p:nvSpPr>
        <p:spPr>
          <a:xfrm>
            <a:off x="594000" y="1066680"/>
            <a:ext cx="1200239" cy="5814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6800" rIns="90000" bIns="46800" anchor="t" anchorCtr="0" compatLnSpc="1">
            <a:spAutoFit/>
          </a:bodyPr>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n-NZ" sz="3200">
                <a:solidFill>
                  <a:srgbClr val="160AEB"/>
                </a:solidFill>
                <a:latin typeface="Times New Roman" pitchFamily="18"/>
                <a:ea typeface="Arial Unicode MS" pitchFamily="2"/>
                <a:cs typeface="Arial Unicode MS" pitchFamily="2"/>
              </a:rPr>
              <a:t>Inputs</a:t>
            </a:r>
          </a:p>
        </p:txBody>
      </p:sp>
      <p:grpSp>
        <p:nvGrpSpPr>
          <p:cNvPr id="75" name="Group 74"/>
          <p:cNvGrpSpPr/>
          <p:nvPr/>
        </p:nvGrpSpPr>
        <p:grpSpPr>
          <a:xfrm>
            <a:off x="1600200" y="2011320"/>
            <a:ext cx="4572000" cy="3506760"/>
            <a:chOff x="1600200" y="2011320"/>
            <a:chExt cx="4572000" cy="3506760"/>
          </a:xfrm>
        </p:grpSpPr>
        <p:sp>
          <p:nvSpPr>
            <p:cNvPr id="76" name="Straight Connector 75"/>
            <p:cNvSpPr/>
            <p:nvPr/>
          </p:nvSpPr>
          <p:spPr>
            <a:xfrm>
              <a:off x="1600200" y="2011320"/>
              <a:ext cx="4572000" cy="2286000"/>
            </a:xfrm>
            <a:prstGeom prst="line">
              <a:avLst/>
            </a:prstGeom>
            <a:noFill/>
            <a:ln w="38160">
              <a:solidFill>
                <a:srgbClr val="18E30B"/>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77" name="Straight Connector 76"/>
            <p:cNvSpPr/>
            <p:nvPr/>
          </p:nvSpPr>
          <p:spPr>
            <a:xfrm>
              <a:off x="1600200" y="3230640"/>
              <a:ext cx="4572000" cy="1066680"/>
            </a:xfrm>
            <a:prstGeom prst="line">
              <a:avLst/>
            </a:prstGeom>
            <a:noFill/>
            <a:ln w="38160">
              <a:solidFill>
                <a:srgbClr val="18E30B"/>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78" name="Straight Connector 77"/>
            <p:cNvSpPr/>
            <p:nvPr/>
          </p:nvSpPr>
          <p:spPr>
            <a:xfrm>
              <a:off x="1600200" y="4373640"/>
              <a:ext cx="4572000" cy="1440"/>
            </a:xfrm>
            <a:prstGeom prst="line">
              <a:avLst/>
            </a:prstGeom>
            <a:noFill/>
            <a:ln w="38160">
              <a:solidFill>
                <a:srgbClr val="18E30B"/>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79" name="Straight Connector 78"/>
            <p:cNvSpPr/>
            <p:nvPr/>
          </p:nvSpPr>
          <p:spPr>
            <a:xfrm flipV="1">
              <a:off x="1600200" y="4371839"/>
              <a:ext cx="4572000" cy="1146241"/>
            </a:xfrm>
            <a:prstGeom prst="line">
              <a:avLst/>
            </a:prstGeom>
            <a:noFill/>
            <a:ln w="38160">
              <a:solidFill>
                <a:srgbClr val="18E30B"/>
              </a:solidFill>
              <a:prstDash val="solid"/>
              <a:miter/>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grpSp>
    </p:spTree>
    <p:extLst>
      <p:ext uri="{BB962C8B-B14F-4D97-AF65-F5344CB8AC3E}">
        <p14:creationId xmlns:p14="http://schemas.microsoft.com/office/powerpoint/2010/main" val="3193824634"/>
      </p:ext>
    </p:extLst>
  </p:cSld>
  <p:clrMapOvr>
    <a:masterClrMapping/>
  </p:clrMapOvr>
  <p:transition/>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Class="entr"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fill="hold" nodeType="click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xit" fill="hold"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923475" y="1344950"/>
            <a:ext cx="7294095" cy="4926392"/>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133150" y="1266500"/>
            <a:ext cx="4579620" cy="447675"/>
          </a:xfrm>
          <a:custGeom>
            <a:avLst/>
            <a:gdLst/>
            <a:ahLst/>
            <a:cxnLst/>
            <a:rect l="l" t="t" r="r" b="b"/>
            <a:pathLst>
              <a:path w="4579620" h="447675">
                <a:moveTo>
                  <a:pt x="0" y="0"/>
                </a:moveTo>
                <a:lnTo>
                  <a:pt x="4579199" y="0"/>
                </a:lnTo>
                <a:lnTo>
                  <a:pt x="4579199" y="447299"/>
                </a:lnTo>
                <a:lnTo>
                  <a:pt x="0" y="447299"/>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6580375" y="5791724"/>
            <a:ext cx="1894205" cy="447675"/>
          </a:xfrm>
          <a:custGeom>
            <a:avLst/>
            <a:gdLst/>
            <a:ahLst/>
            <a:cxnLst/>
            <a:rect l="l" t="t" r="r" b="b"/>
            <a:pathLst>
              <a:path w="1894204" h="447675">
                <a:moveTo>
                  <a:pt x="0" y="0"/>
                </a:moveTo>
                <a:lnTo>
                  <a:pt x="1893899" y="0"/>
                </a:lnTo>
                <a:lnTo>
                  <a:pt x="1893899" y="447299"/>
                </a:lnTo>
                <a:lnTo>
                  <a:pt x="0" y="447299"/>
                </a:lnTo>
                <a:lnTo>
                  <a:pt x="0" y="0"/>
                </a:lnTo>
                <a:close/>
              </a:path>
            </a:pathLst>
          </a:custGeom>
          <a:solidFill>
            <a:srgbClr val="FFFFFF"/>
          </a:solidFill>
        </p:spPr>
        <p:txBody>
          <a:bodyPr wrap="square" lIns="0" tIns="0" rIns="0" bIns="0" rtlCol="0"/>
          <a:lstStyle/>
          <a:p>
            <a:endParaRPr/>
          </a:p>
        </p:txBody>
      </p:sp>
      <p:sp>
        <p:nvSpPr>
          <p:cNvPr id="9" name="object 9"/>
          <p:cNvSpPr/>
          <p:nvPr/>
        </p:nvSpPr>
        <p:spPr>
          <a:xfrm>
            <a:off x="4329074" y="6032400"/>
            <a:ext cx="1894205" cy="447675"/>
          </a:xfrm>
          <a:custGeom>
            <a:avLst/>
            <a:gdLst/>
            <a:ahLst/>
            <a:cxnLst/>
            <a:rect l="l" t="t" r="r" b="b"/>
            <a:pathLst>
              <a:path w="1894204" h="447675">
                <a:moveTo>
                  <a:pt x="0" y="0"/>
                </a:moveTo>
                <a:lnTo>
                  <a:pt x="1893899" y="0"/>
                </a:lnTo>
                <a:lnTo>
                  <a:pt x="1893899" y="447299"/>
                </a:lnTo>
                <a:lnTo>
                  <a:pt x="0" y="447299"/>
                </a:lnTo>
                <a:lnTo>
                  <a:pt x="0" y="0"/>
                </a:lnTo>
                <a:close/>
              </a:path>
            </a:pathLst>
          </a:custGeom>
          <a:solidFill>
            <a:srgbClr val="FFFFFF"/>
          </a:solidFill>
        </p:spPr>
        <p:txBody>
          <a:bodyPr wrap="square" lIns="0" tIns="0" rIns="0" bIns="0" rtlCol="0"/>
          <a:lstStyle/>
          <a:p>
            <a:endParaRPr/>
          </a:p>
        </p:txBody>
      </p:sp>
      <p:sp>
        <p:nvSpPr>
          <p:cNvPr id="10" name="Title 6">
            <a:extLst>
              <a:ext uri="{FF2B5EF4-FFF2-40B4-BE49-F238E27FC236}">
                <a16:creationId xmlns:a16="http://schemas.microsoft.com/office/drawing/2014/main" id="{39C4922A-E56D-4006-BDDE-EBA1DA465A6C}"/>
              </a:ext>
            </a:extLst>
          </p:cNvPr>
          <p:cNvSpPr txBox="1">
            <a:spLocks/>
          </p:cNvSpPr>
          <p:nvPr/>
        </p:nvSpPr>
        <p:spPr>
          <a:xfrm>
            <a:off x="3786731" y="88384"/>
            <a:ext cx="1409700" cy="707886"/>
          </a:xfrm>
          <a:prstGeom prst="rect">
            <a:avLst/>
          </a:prstGeom>
        </p:spPr>
        <p:txBody>
          <a:bodyPr vert="horz" wrap="square" anchor="ctr">
            <a:spAutoFit/>
            <a:scene3d>
              <a:camera prst="orthographicFront"/>
              <a:lightRig rig="soft" dir="t"/>
            </a:scene3d>
            <a:sp3d prstMaterial="softEdge">
              <a:bevelT w="25400" h="25400"/>
            </a:sp3d>
          </a:bodyPr>
          <a:lstStyle>
            <a:defPPr lvl="0">
              <a:buNone/>
              <a:defRPr/>
            </a:defPPr>
            <a:lvl1pPr lvl="0"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US" sz="4000"/>
              <a:t>SOM</a:t>
            </a:r>
            <a:endParaRPr lang="en-US" sz="40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952323" y="294475"/>
            <a:ext cx="5329748" cy="707886"/>
          </a:xfrm>
        </p:spPr>
        <p:txBody>
          <a:bodyPr wrap="square">
            <a:spAutoFit/>
          </a:bodyPr>
          <a:lstStyle>
            <a:defPPr lvl="0">
              <a:buNone/>
            </a:defPPr>
            <a:lvl1pPr lvl="0">
              <a:buNone/>
            </a:lvl1pPr>
          </a:lstStyle>
          <a:p>
            <a:pPr lvl="0"/>
            <a:r>
              <a:rPr lang="en-NZ" sz="4000" dirty="0"/>
              <a:t>Neuron Connections</a:t>
            </a:r>
          </a:p>
        </p:txBody>
      </p:sp>
      <p:sp>
        <p:nvSpPr>
          <p:cNvPr id="3" name="Straight Connector 2"/>
          <p:cNvSpPr/>
          <p:nvPr/>
        </p:nvSpPr>
        <p:spPr>
          <a:xfrm flipV="1">
            <a:off x="4419720" y="1979640"/>
            <a:ext cx="1440" cy="3736800"/>
          </a:xfrm>
          <a:prstGeom prst="line">
            <a:avLst/>
          </a:prstGeom>
          <a:noFill/>
          <a:ln w="38160">
            <a:solidFill>
              <a:srgbClr val="FF0514"/>
            </a:solidFill>
            <a:prstDash val="solid"/>
            <a:miter/>
            <a:tailEnd type="arrow"/>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4" name="Straight Connector 3"/>
          <p:cNvSpPr/>
          <p:nvPr/>
        </p:nvSpPr>
        <p:spPr>
          <a:xfrm>
            <a:off x="1447919" y="4648320"/>
            <a:ext cx="6172201" cy="1440"/>
          </a:xfrm>
          <a:prstGeom prst="line">
            <a:avLst/>
          </a:prstGeom>
          <a:noFill/>
          <a:ln w="38160">
            <a:solidFill>
              <a:srgbClr val="FF0514"/>
            </a:solidFill>
            <a:prstDash val="solid"/>
            <a:miter/>
            <a:tailEnd type="arrow"/>
          </a:ln>
        </p:spPr>
        <p:txBody>
          <a:bodyPr vert="horz" wrap="square" lIns="90000" tIns="46800" rIns="90000" bIns="46800" anchor="t"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grpSp>
        <p:nvGrpSpPr>
          <p:cNvPr id="5" name="Group 4"/>
          <p:cNvGrpSpPr/>
          <p:nvPr/>
        </p:nvGrpSpPr>
        <p:grpSpPr>
          <a:xfrm>
            <a:off x="1523880" y="3111479"/>
            <a:ext cx="5790599" cy="2247840"/>
            <a:chOff x="1523880" y="3111479"/>
            <a:chExt cx="5790599" cy="2247840"/>
          </a:xfrm>
        </p:grpSpPr>
        <p:sp>
          <p:nvSpPr>
            <p:cNvPr id="6" name="Freeform 5"/>
            <p:cNvSpPr/>
            <p:nvPr/>
          </p:nvSpPr>
          <p:spPr>
            <a:xfrm>
              <a:off x="1523880" y="3111479"/>
              <a:ext cx="2895839" cy="2247840"/>
            </a:xfrm>
            <a:custGeom>
              <a:avLst/>
              <a:gdLst>
                <a:gd name="f0" fmla="val 0"/>
                <a:gd name="f1" fmla="val 1824"/>
                <a:gd name="f2" fmla="val 1416"/>
                <a:gd name="f3" fmla="val 1016"/>
                <a:gd name="f4" fmla="val 356"/>
                <a:gd name="f5" fmla="val 712"/>
                <a:gd name="f6" fmla="val 912"/>
                <a:gd name="f7" fmla="val 1064"/>
                <a:gd name="f8" fmla="val 1112"/>
                <a:gd name="f9" fmla="val 1120"/>
                <a:gd name="f10" fmla="val 1256"/>
                <a:gd name="f11" fmla="val 1200"/>
                <a:gd name="f12" fmla="val 1304"/>
                <a:gd name="f13" fmla="val 1280"/>
                <a:gd name="f14" fmla="val 1352"/>
                <a:gd name="f15" fmla="val 1328"/>
                <a:gd name="f16" fmla="val 1392"/>
                <a:gd name="f17" fmla="val 1456"/>
                <a:gd name="f18" fmla="val 1288"/>
                <a:gd name="f19" fmla="val 1536"/>
                <a:gd name="f20" fmla="val 1584"/>
                <a:gd name="f21" fmla="val 920"/>
                <a:gd name="f22" fmla="val 1632"/>
                <a:gd name="f23" fmla="val 720"/>
                <a:gd name="f24" fmla="val 1640"/>
                <a:gd name="f25" fmla="val 304"/>
                <a:gd name="f26" fmla="val 1680"/>
                <a:gd name="f27" fmla="val 152"/>
                <a:gd name="f28" fmla="val 1720"/>
                <a:gd name="f29" fmla="val 1800"/>
                <a:gd name="f30" fmla="val 32"/>
                <a:gd name="f31" fmla="val 8"/>
              </a:gdLst>
              <a:ahLst/>
              <a:cxnLst>
                <a:cxn ang="3cd4">
                  <a:pos x="hc" y="t"/>
                </a:cxn>
                <a:cxn ang="0">
                  <a:pos x="r" y="vc"/>
                </a:cxn>
                <a:cxn ang="cd4">
                  <a:pos x="hc" y="b"/>
                </a:cxn>
                <a:cxn ang="cd2">
                  <a:pos x="l" y="vc"/>
                </a:cxn>
              </a:cxnLst>
              <a:rect l="l" t="t" r="r" b="b"/>
              <a:pathLst>
                <a:path w="1824" h="1416">
                  <a:moveTo>
                    <a:pt x="f0" y="f3"/>
                  </a:moveTo>
                  <a:cubicBezTo>
                    <a:pt x="f4" y="f3"/>
                    <a:pt x="f5" y="f3"/>
                    <a:pt x="f6" y="f7"/>
                  </a:cubicBezTo>
                  <a:cubicBezTo>
                    <a:pt x="f8" y="f8"/>
                    <a:pt x="f9" y="f10"/>
                    <a:pt x="f11" y="f12"/>
                  </a:cubicBezTo>
                  <a:cubicBezTo>
                    <a:pt x="f13" y="f14"/>
                    <a:pt x="f15" y="f2"/>
                    <a:pt x="f16" y="f14"/>
                  </a:cubicBezTo>
                  <a:cubicBezTo>
                    <a:pt x="f17" y="f18"/>
                    <a:pt x="f19" y="f9"/>
                    <a:pt x="f20" y="f21"/>
                  </a:cubicBezTo>
                  <a:cubicBezTo>
                    <a:pt x="f22" y="f23"/>
                    <a:pt x="f24" y="f25"/>
                    <a:pt x="f26" y="f27"/>
                  </a:cubicBezTo>
                  <a:cubicBezTo>
                    <a:pt x="f28" y="f0"/>
                    <a:pt x="f29" y="f30"/>
                    <a:pt x="f1" y="f31"/>
                  </a:cubicBezTo>
                </a:path>
              </a:pathLst>
            </a:custGeom>
            <a:noFill/>
            <a:ln w="76320">
              <a:solidFill>
                <a:srgbClr val="160AEB"/>
              </a:solidFill>
              <a:prstDash val="solid"/>
              <a:round/>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sp>
          <p:nvSpPr>
            <p:cNvPr id="7" name="Freeform 6"/>
            <p:cNvSpPr/>
            <p:nvPr/>
          </p:nvSpPr>
          <p:spPr>
            <a:xfrm flipH="1">
              <a:off x="4419000" y="3111479"/>
              <a:ext cx="2895479" cy="2247840"/>
            </a:xfrm>
            <a:custGeom>
              <a:avLst/>
              <a:gdLst>
                <a:gd name="f0" fmla="val 0"/>
                <a:gd name="f1" fmla="val 1824"/>
                <a:gd name="f2" fmla="val 1416"/>
                <a:gd name="f3" fmla="val 1016"/>
                <a:gd name="f4" fmla="val 356"/>
                <a:gd name="f5" fmla="val 712"/>
                <a:gd name="f6" fmla="val 912"/>
                <a:gd name="f7" fmla="val 1064"/>
                <a:gd name="f8" fmla="val 1112"/>
                <a:gd name="f9" fmla="val 1120"/>
                <a:gd name="f10" fmla="val 1256"/>
                <a:gd name="f11" fmla="val 1200"/>
                <a:gd name="f12" fmla="val 1304"/>
                <a:gd name="f13" fmla="val 1280"/>
                <a:gd name="f14" fmla="val 1352"/>
                <a:gd name="f15" fmla="val 1328"/>
                <a:gd name="f16" fmla="val 1392"/>
                <a:gd name="f17" fmla="val 1456"/>
                <a:gd name="f18" fmla="val 1288"/>
                <a:gd name="f19" fmla="val 1536"/>
                <a:gd name="f20" fmla="val 1584"/>
                <a:gd name="f21" fmla="val 920"/>
                <a:gd name="f22" fmla="val 1632"/>
                <a:gd name="f23" fmla="val 720"/>
                <a:gd name="f24" fmla="val 1640"/>
                <a:gd name="f25" fmla="val 304"/>
                <a:gd name="f26" fmla="val 1680"/>
                <a:gd name="f27" fmla="val 152"/>
                <a:gd name="f28" fmla="val 1720"/>
                <a:gd name="f29" fmla="val 1800"/>
                <a:gd name="f30" fmla="val 32"/>
                <a:gd name="f31" fmla="val 8"/>
              </a:gdLst>
              <a:ahLst/>
              <a:cxnLst>
                <a:cxn ang="3cd4">
                  <a:pos x="hc" y="t"/>
                </a:cxn>
                <a:cxn ang="0">
                  <a:pos x="r" y="vc"/>
                </a:cxn>
                <a:cxn ang="cd4">
                  <a:pos x="hc" y="b"/>
                </a:cxn>
                <a:cxn ang="cd2">
                  <a:pos x="l" y="vc"/>
                </a:cxn>
              </a:cxnLst>
              <a:rect l="l" t="t" r="r" b="b"/>
              <a:pathLst>
                <a:path w="1824" h="1416">
                  <a:moveTo>
                    <a:pt x="f0" y="f3"/>
                  </a:moveTo>
                  <a:cubicBezTo>
                    <a:pt x="f4" y="f3"/>
                    <a:pt x="f5" y="f3"/>
                    <a:pt x="f6" y="f7"/>
                  </a:cubicBezTo>
                  <a:cubicBezTo>
                    <a:pt x="f8" y="f8"/>
                    <a:pt x="f9" y="f10"/>
                    <a:pt x="f11" y="f12"/>
                  </a:cubicBezTo>
                  <a:cubicBezTo>
                    <a:pt x="f13" y="f14"/>
                    <a:pt x="f15" y="f2"/>
                    <a:pt x="f16" y="f14"/>
                  </a:cubicBezTo>
                  <a:cubicBezTo>
                    <a:pt x="f17" y="f18"/>
                    <a:pt x="f19" y="f9"/>
                    <a:pt x="f20" y="f21"/>
                  </a:cubicBezTo>
                  <a:cubicBezTo>
                    <a:pt x="f22" y="f23"/>
                    <a:pt x="f24" y="f25"/>
                    <a:pt x="f26" y="f27"/>
                  </a:cubicBezTo>
                  <a:cubicBezTo>
                    <a:pt x="f28" y="f0"/>
                    <a:pt x="f29" y="f30"/>
                    <a:pt x="f1" y="f31"/>
                  </a:cubicBezTo>
                </a:path>
              </a:pathLst>
            </a:custGeom>
            <a:noFill/>
            <a:ln w="76320">
              <a:solidFill>
                <a:srgbClr val="160AEB"/>
              </a:solidFill>
              <a:prstDash val="solid"/>
              <a:round/>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US" sz="2400">
                <a:solidFill>
                  <a:srgbClr val="000000"/>
                </a:solidFill>
                <a:latin typeface="Times New Roman" pitchFamily="18"/>
                <a:ea typeface="Arial Unicode MS" pitchFamily="2"/>
                <a:cs typeface="Arial Unicode MS" pitchFamily="2"/>
              </a:endParaRPr>
            </a:p>
          </p:txBody>
        </p:sp>
      </p:grpSp>
      <p:sp>
        <p:nvSpPr>
          <p:cNvPr id="8" name="Freeform 7"/>
          <p:cNvSpPr/>
          <p:nvPr/>
        </p:nvSpPr>
        <p:spPr>
          <a:xfrm>
            <a:off x="4420800" y="1905120"/>
            <a:ext cx="1215359" cy="459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6800" rIns="90000" bIns="46800" anchor="t" anchorCtr="0" compatLnSpc="1">
            <a:spAutoFit/>
          </a:bodyPr>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n-NZ" sz="2400">
                <a:solidFill>
                  <a:srgbClr val="000000"/>
                </a:solidFill>
                <a:latin typeface="Times New Roman" pitchFamily="18"/>
                <a:ea typeface="Arial Unicode MS" pitchFamily="2"/>
                <a:cs typeface="Arial Unicode MS" pitchFamily="2"/>
              </a:rPr>
              <a:t>Strength</a:t>
            </a:r>
          </a:p>
        </p:txBody>
      </p:sp>
      <p:sp>
        <p:nvSpPr>
          <p:cNvPr id="9" name="Freeform 8"/>
          <p:cNvSpPr/>
          <p:nvPr/>
        </p:nvSpPr>
        <p:spPr>
          <a:xfrm>
            <a:off x="7315920" y="4724280"/>
            <a:ext cx="1249200" cy="459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6800" rIns="90000" bIns="46800" anchor="t" anchorCtr="0" compatLnSpc="1">
            <a:spAutoFit/>
          </a:bodyPr>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hangingPunct="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n-NZ" sz="2400">
                <a:solidFill>
                  <a:srgbClr val="000000"/>
                </a:solidFill>
                <a:latin typeface="Times New Roman" pitchFamily="18"/>
                <a:ea typeface="Arial Unicode MS" pitchFamily="2"/>
                <a:cs typeface="Arial Unicode MS" pitchFamily="2"/>
              </a:rPr>
              <a:t>Distance</a:t>
            </a:r>
          </a:p>
        </p:txBody>
      </p:sp>
      <p:sp>
        <p:nvSpPr>
          <p:cNvPr id="11" name="Rectangle 10"/>
          <p:cNvSpPr/>
          <p:nvPr/>
        </p:nvSpPr>
        <p:spPr>
          <a:xfrm>
            <a:off x="685800" y="5943600"/>
            <a:ext cx="8001001" cy="646331"/>
          </a:xfrm>
          <a:prstGeom prst="rect">
            <a:avLst/>
          </a:prstGeom>
        </p:spPr>
        <p:txBody>
          <a:bodyPr wrap="square">
            <a:spAutoFit/>
          </a:bodyPr>
          <a:lstStyle/>
          <a:p>
            <a:r>
              <a:rPr lang="en-US" dirty="0"/>
              <a:t>Graph of the strength of lateral connections for a feature mapping algorithm known as the ‘Mexican Hat’.</a:t>
            </a:r>
          </a:p>
        </p:txBody>
      </p:sp>
    </p:spTree>
    <p:extLst>
      <p:ext uri="{BB962C8B-B14F-4D97-AF65-F5344CB8AC3E}">
        <p14:creationId xmlns:p14="http://schemas.microsoft.com/office/powerpoint/2010/main" val="3821318838"/>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1060300" y="1630816"/>
            <a:ext cx="7233148" cy="4481407"/>
          </a:xfrm>
          <a:prstGeom prst="rect">
            <a:avLst/>
          </a:prstGeom>
          <a:blipFill>
            <a:blip r:embed="rId2" cstate="print"/>
            <a:stretch>
              <a:fillRect/>
            </a:stretch>
          </a:blipFill>
        </p:spPr>
        <p:txBody>
          <a:bodyPr wrap="square" lIns="0" tIns="0" rIns="0" bIns="0" rtlCol="0"/>
          <a:lstStyle/>
          <a:p>
            <a:endParaRPr/>
          </a:p>
        </p:txBody>
      </p:sp>
      <p:sp>
        <p:nvSpPr>
          <p:cNvPr id="4" name="Title 6">
            <a:extLst>
              <a:ext uri="{FF2B5EF4-FFF2-40B4-BE49-F238E27FC236}">
                <a16:creationId xmlns:a16="http://schemas.microsoft.com/office/drawing/2014/main" id="{0931689A-09B9-4844-A3BD-196B49A00180}"/>
              </a:ext>
            </a:extLst>
          </p:cNvPr>
          <p:cNvSpPr txBox="1">
            <a:spLocks/>
          </p:cNvSpPr>
          <p:nvPr/>
        </p:nvSpPr>
        <p:spPr>
          <a:xfrm>
            <a:off x="3048000" y="152400"/>
            <a:ext cx="4290470" cy="707886"/>
          </a:xfrm>
          <a:prstGeom prst="rect">
            <a:avLst/>
          </a:prstGeom>
        </p:spPr>
        <p:txBody>
          <a:bodyPr vert="horz" wrap="square" anchor="ctr">
            <a:spAutoFit/>
            <a:scene3d>
              <a:camera prst="orthographicFront"/>
              <a:lightRig rig="soft" dir="t"/>
            </a:scene3d>
            <a:sp3d prstMaterial="softEdge">
              <a:bevelT w="25400" h="25400"/>
            </a:sp3d>
          </a:bodyPr>
          <a:lstStyle>
            <a:defPPr lvl="0">
              <a:buNone/>
              <a:defRPr/>
            </a:defPPr>
            <a:lvl1pPr lvl="0"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US" sz="4000" dirty="0"/>
              <a:t>SOM Topology</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828800" y="249892"/>
            <a:ext cx="5638800" cy="723275"/>
          </a:xfrm>
        </p:spPr>
        <p:txBody>
          <a:bodyPr wrap="square">
            <a:spAutoFit/>
          </a:bodyPr>
          <a:lstStyle>
            <a:defPPr lvl="0">
              <a:buNone/>
            </a:defPPr>
            <a:lvl1pPr lvl="0">
              <a:buNone/>
            </a:lvl1pPr>
          </a:lstStyle>
          <a:p>
            <a:pPr lvl="0"/>
            <a:r>
              <a:rPr lang="en-NZ" sz="4000" dirty="0"/>
              <a:t>Neuron Connections?</a:t>
            </a:r>
          </a:p>
        </p:txBody>
      </p:sp>
      <p:sp>
        <p:nvSpPr>
          <p:cNvPr id="3" name="Text Placeholder 2"/>
          <p:cNvSpPr txBox="1">
            <a:spLocks noGrp="1"/>
          </p:cNvSpPr>
          <p:nvPr>
            <p:ph type="body" idx="4294967295"/>
          </p:nvPr>
        </p:nvSpPr>
        <p:spPr>
          <a:xfrm>
            <a:off x="838200" y="2133600"/>
            <a:ext cx="8001000" cy="2923877"/>
          </a:xfrm>
        </p:spPr>
        <p:txBody>
          <a:bodyPr wrap="square">
            <a:spAutoFit/>
          </a:bodyPr>
          <a:lstStyle>
            <a:defPPr marL="342720" marR="0" lvl="0" indent="-342720" algn="l" rtl="0" hangingPunct="1">
              <a:lnSpc>
                <a:spcPct val="100000"/>
              </a:lnSpc>
              <a:spcBef>
                <a:spcPts val="799"/>
              </a:spcBef>
              <a:spcAft>
                <a:spcPts val="0"/>
              </a:spcAft>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en-US" sz="3200" b="0" i="0" u="none" strike="noStrike" baseline="0">
                <a:ln>
                  <a:noFill/>
                </a:ln>
                <a:solidFill>
                  <a:srgbClr val="160AEB"/>
                </a:solidFill>
                <a:latin typeface="Times New Roman" pitchFamily="18"/>
                <a:ea typeface="Arial Unicode MS" pitchFamily="2"/>
                <a:cs typeface="Arial Unicode MS" pitchFamily="2"/>
              </a:defRPr>
            </a:defPPr>
            <a:lvl1pPr marL="342720" marR="0" lvl="0" indent="-342720" algn="l" rtl="0" hangingPunct="1">
              <a:lnSpc>
                <a:spcPct val="100000"/>
              </a:lnSpc>
              <a:spcBef>
                <a:spcPts val="799"/>
              </a:spcBef>
              <a:spcAft>
                <a:spcPts val="0"/>
              </a:spcAft>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en-US" sz="3200" b="0" i="0" u="none" strike="noStrike" baseline="0">
                <a:ln>
                  <a:noFill/>
                </a:ln>
                <a:solidFill>
                  <a:srgbClr val="160AEB"/>
                </a:solidFill>
                <a:latin typeface="Times New Roman" pitchFamily="18"/>
                <a:ea typeface="Arial Unicode MS" pitchFamily="2"/>
                <a:cs typeface="Arial Unicode MS" pitchFamily="2"/>
              </a:defRPr>
            </a:lvl1pPr>
            <a:lvl2pPr marL="742680" marR="0" lvl="1" indent="-285480" algn="l" rtl="0" hangingPunct="1">
              <a:lnSpc>
                <a:spcPct val="100000"/>
              </a:lnSpc>
              <a:spcBef>
                <a:spcPts val="697"/>
              </a:spcBef>
              <a:spcAft>
                <a:spcPts val="0"/>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defRPr lang="en-US" sz="2800" b="0" i="0" u="none" strike="noStrike" baseline="0">
                <a:ln>
                  <a:noFill/>
                </a:ln>
                <a:solidFill>
                  <a:srgbClr val="160AEB"/>
                </a:solidFill>
                <a:latin typeface="Times New Roman" pitchFamily="18"/>
                <a:ea typeface="Arial Unicode MS" pitchFamily="2"/>
                <a:cs typeface="Arial Unicode MS" pitchFamily="2"/>
              </a:defRPr>
            </a:lvl2pPr>
            <a:lvl3pPr marL="1143000" marR="0" lvl="2" indent="-228600" algn="l" rtl="0" hangingPunct="1">
              <a:lnSpc>
                <a:spcPct val="100000"/>
              </a:lnSpc>
              <a:spcBef>
                <a:spcPts val="598"/>
              </a:spcBef>
              <a:spcAft>
                <a:spcPts val="0"/>
              </a:spcAft>
              <a:buClr>
                <a:srgbClr val="000000"/>
              </a:buClr>
              <a:buSzPct val="100000"/>
              <a:buFont typeface="Times New Roman" pitchFamily="18"/>
              <a:buChar char="•"/>
              <a:tabLst>
                <a:tab pos="1143000" algn="l"/>
                <a:tab pos="1347480" algn="l"/>
                <a:tab pos="1796760" algn="l"/>
                <a:tab pos="2246040" algn="l"/>
                <a:tab pos="2695319" algn="l"/>
                <a:tab pos="3144599" algn="l"/>
                <a:tab pos="3593880" algn="l"/>
                <a:tab pos="4043160" algn="l"/>
                <a:tab pos="4492440" algn="l"/>
                <a:tab pos="4941720" algn="l"/>
                <a:tab pos="5391000" algn="l"/>
                <a:tab pos="5840279" algn="l"/>
                <a:tab pos="6289560" algn="l"/>
                <a:tab pos="6738840" algn="l"/>
                <a:tab pos="7188119" algn="l"/>
                <a:tab pos="7637400" algn="l"/>
                <a:tab pos="8086679" algn="l"/>
                <a:tab pos="8535960" algn="l"/>
                <a:tab pos="8985240" algn="l"/>
                <a:tab pos="9434160" algn="l"/>
                <a:tab pos="9883440" algn="l"/>
              </a:tabLst>
              <a:defRPr lang="en-US" sz="2400" b="0" i="0" u="none" strike="noStrike" baseline="0">
                <a:ln>
                  <a:noFill/>
                </a:ln>
                <a:solidFill>
                  <a:srgbClr val="160AEB"/>
                </a:solidFill>
                <a:latin typeface="Times New Roman" pitchFamily="18"/>
                <a:ea typeface="Arial Unicode MS" pitchFamily="2"/>
                <a:cs typeface="Arial Unicode MS" pitchFamily="2"/>
              </a:defRPr>
            </a:lvl3pPr>
            <a:lvl4pPr marL="1600199" marR="0" lvl="3" indent="-228600" algn="l" rtl="0" hangingPunct="1">
              <a:lnSpc>
                <a:spcPct val="100000"/>
              </a:lnSpc>
              <a:spcBef>
                <a:spcPts val="499"/>
              </a:spcBef>
              <a:spcAft>
                <a:spcPts val="0"/>
              </a:spcAft>
              <a:buClr>
                <a:srgbClr val="000000"/>
              </a:buClr>
              <a:buSzPct val="100000"/>
              <a:buFont typeface="Times New Roman" pitchFamily="18"/>
              <a:buChar char="–"/>
              <a:tabLst>
                <a:tab pos="1600200" algn="l"/>
                <a:tab pos="179676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80" algn="l"/>
                <a:tab pos="8535959" algn="l"/>
                <a:tab pos="8985240" algn="l"/>
                <a:tab pos="9434160" algn="l"/>
                <a:tab pos="9883440" algn="l"/>
                <a:tab pos="10332720" algn="l"/>
              </a:tabLst>
              <a:defRPr lang="en-US" sz="2000" b="0" i="0" u="none" strike="noStrike" baseline="0">
                <a:ln>
                  <a:noFill/>
                </a:ln>
                <a:solidFill>
                  <a:srgbClr val="160AEB"/>
                </a:solidFill>
                <a:latin typeface="Times New Roman" pitchFamily="18"/>
                <a:ea typeface="Arial Unicode MS" pitchFamily="2"/>
                <a:cs typeface="Arial Unicode MS" pitchFamily="2"/>
              </a:defRPr>
            </a:lvl4pPr>
            <a:lvl5pPr marL="2057400" marR="0" lvl="4"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5pPr>
            <a:lvl6pPr marL="2057400" marR="0" lvl="5"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6pPr>
            <a:lvl7pPr marL="2057400" marR="0" lvl="6"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7pPr>
            <a:lvl8pPr marL="2057400" marR="0" lvl="7"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8pPr>
            <a:lvl9pPr marL="2057400" marR="0" lvl="8"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9pPr>
          </a:lstStyle>
          <a:p>
            <a:pPr marL="0" lvl="0" indent="0">
              <a:buClr>
                <a:srgbClr val="160AEB"/>
              </a:buClr>
              <a:buSzPct val="100000"/>
              <a:buFont typeface="Wingdings" pitchFamily="1"/>
              <a:buChar char=""/>
            </a:pPr>
            <a:r>
              <a:rPr lang="en-US" sz="2800" dirty="0">
                <a:solidFill>
                  <a:schemeClr val="tx1"/>
                </a:solidFill>
              </a:rPr>
              <a:t>We don’t actually need the inhibitory connections</a:t>
            </a:r>
          </a:p>
          <a:p>
            <a:pPr marL="400320" lvl="2" indent="0">
              <a:buClr>
                <a:srgbClr val="160AEB"/>
              </a:buClr>
              <a:buFont typeface="Wingdings" pitchFamily="1"/>
              <a:buChar char=""/>
            </a:pPr>
            <a:r>
              <a:rPr lang="en-US" sz="2000" dirty="0">
                <a:solidFill>
                  <a:schemeClr val="tx1"/>
                </a:solidFill>
              </a:rPr>
              <a:t>Just use a neighborhood of positive connections</a:t>
            </a:r>
          </a:p>
          <a:p>
            <a:pPr marL="0" lvl="0" indent="0">
              <a:buClr>
                <a:srgbClr val="160AEB"/>
              </a:buClr>
              <a:buSzPct val="100000"/>
              <a:buFont typeface="Wingdings" pitchFamily="1"/>
              <a:buChar char=""/>
            </a:pPr>
            <a:r>
              <a:rPr lang="en-US" sz="2800" dirty="0">
                <a:solidFill>
                  <a:schemeClr val="tx1"/>
                </a:solidFill>
              </a:rPr>
              <a:t>How large should this neighborhood be?</a:t>
            </a:r>
          </a:p>
          <a:p>
            <a:pPr marL="400320" lvl="2" indent="0">
              <a:buClr>
                <a:srgbClr val="160AEB"/>
              </a:buClr>
              <a:buFont typeface="Wingdings" pitchFamily="1"/>
              <a:buChar char=""/>
            </a:pPr>
            <a:r>
              <a:rPr lang="en-US" sz="2000" dirty="0">
                <a:solidFill>
                  <a:schemeClr val="tx1"/>
                </a:solidFill>
              </a:rPr>
              <a:t>Early in learning, network is unordered</a:t>
            </a:r>
          </a:p>
          <a:p>
            <a:pPr marL="457199" lvl="3" indent="0">
              <a:buClr>
                <a:srgbClr val="160AEB"/>
              </a:buClr>
              <a:buFont typeface="Wingdings" pitchFamily="1"/>
              <a:buChar char=""/>
            </a:pPr>
            <a:r>
              <a:rPr lang="en-US" sz="1800" dirty="0">
                <a:solidFill>
                  <a:schemeClr val="tx1"/>
                </a:solidFill>
              </a:rPr>
              <a:t>Big neighborhood</a:t>
            </a:r>
          </a:p>
          <a:p>
            <a:pPr marL="400320" lvl="2" indent="0">
              <a:buClr>
                <a:srgbClr val="160AEB"/>
              </a:buClr>
              <a:buFont typeface="Wingdings" pitchFamily="1"/>
              <a:buChar char=""/>
            </a:pPr>
            <a:r>
              <a:rPr lang="en-US" sz="2000" dirty="0">
                <a:solidFill>
                  <a:schemeClr val="tx1"/>
                </a:solidFill>
              </a:rPr>
              <a:t>Later on, just fine-tuning network</a:t>
            </a:r>
          </a:p>
          <a:p>
            <a:pPr marL="457199" lvl="3" indent="0">
              <a:buClr>
                <a:srgbClr val="160AEB"/>
              </a:buClr>
              <a:buFont typeface="Wingdings" pitchFamily="1"/>
              <a:buChar char=""/>
            </a:pPr>
            <a:r>
              <a:rPr lang="en-US" sz="1800" dirty="0">
                <a:solidFill>
                  <a:schemeClr val="tx1"/>
                </a:solidFill>
              </a:rPr>
              <a:t>Small neighborhood</a:t>
            </a:r>
            <a:endParaRPr lang="en-US" dirty="0">
              <a:solidFill>
                <a:schemeClr val="tx1"/>
              </a:solidFill>
            </a:endParaRPr>
          </a:p>
        </p:txBody>
      </p:sp>
    </p:spTree>
    <p:extLst>
      <p:ext uri="{BB962C8B-B14F-4D97-AF65-F5344CB8AC3E}">
        <p14:creationId xmlns:p14="http://schemas.microsoft.com/office/powerpoint/2010/main" val="303484771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265568" y="228600"/>
            <a:ext cx="8915400" cy="707886"/>
          </a:xfrm>
        </p:spPr>
        <p:txBody>
          <a:bodyPr wrap="square">
            <a:spAutoFit/>
          </a:bodyPr>
          <a:lstStyle>
            <a:defPPr lvl="0">
              <a:buNone/>
            </a:defPPr>
            <a:lvl1pPr lvl="0">
              <a:buNone/>
            </a:lvl1pPr>
          </a:lstStyle>
          <a:p>
            <a:pPr lvl="0" algn="ctr"/>
            <a:r>
              <a:rPr lang="en-US" sz="4000" dirty="0"/>
              <a:t>Everybody Needs Good Neighbors</a:t>
            </a:r>
          </a:p>
        </p:txBody>
      </p:sp>
      <p:sp>
        <p:nvSpPr>
          <p:cNvPr id="3" name="Text Placeholder 2"/>
          <p:cNvSpPr txBox="1">
            <a:spLocks noGrp="1"/>
          </p:cNvSpPr>
          <p:nvPr>
            <p:ph type="body" idx="4294967295"/>
          </p:nvPr>
        </p:nvSpPr>
        <p:spPr>
          <a:xfrm>
            <a:off x="685800" y="2362200"/>
            <a:ext cx="7924800" cy="2939266"/>
          </a:xfrm>
        </p:spPr>
        <p:txBody>
          <a:bodyPr wrap="square">
            <a:spAutoFit/>
          </a:bodyPr>
          <a:lstStyle>
            <a:defPPr marL="342720" marR="0" lvl="0" indent="-342720" algn="l" rtl="0" hangingPunct="1">
              <a:lnSpc>
                <a:spcPct val="100000"/>
              </a:lnSpc>
              <a:spcBef>
                <a:spcPts val="799"/>
              </a:spcBef>
              <a:spcAft>
                <a:spcPts val="0"/>
              </a:spcAft>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en-US" sz="3200" b="0" i="0" u="none" strike="noStrike" baseline="0">
                <a:ln>
                  <a:noFill/>
                </a:ln>
                <a:solidFill>
                  <a:srgbClr val="160AEB"/>
                </a:solidFill>
                <a:latin typeface="Times New Roman" pitchFamily="18"/>
                <a:ea typeface="Arial Unicode MS" pitchFamily="2"/>
                <a:cs typeface="Arial Unicode MS" pitchFamily="2"/>
              </a:defRPr>
            </a:defPPr>
            <a:lvl1pPr marL="342720" marR="0" lvl="0" indent="-342720" algn="l" rtl="0" hangingPunct="1">
              <a:lnSpc>
                <a:spcPct val="100000"/>
              </a:lnSpc>
              <a:spcBef>
                <a:spcPts val="799"/>
              </a:spcBef>
              <a:spcAft>
                <a:spcPts val="0"/>
              </a:spcAft>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en-US" sz="3200" b="0" i="0" u="none" strike="noStrike" baseline="0">
                <a:ln>
                  <a:noFill/>
                </a:ln>
                <a:solidFill>
                  <a:srgbClr val="160AEB"/>
                </a:solidFill>
                <a:latin typeface="Times New Roman" pitchFamily="18"/>
                <a:ea typeface="Arial Unicode MS" pitchFamily="2"/>
                <a:cs typeface="Arial Unicode MS" pitchFamily="2"/>
              </a:defRPr>
            </a:lvl1pPr>
            <a:lvl2pPr marL="742680" marR="0" lvl="1" indent="-285480" algn="l" rtl="0" hangingPunct="1">
              <a:lnSpc>
                <a:spcPct val="100000"/>
              </a:lnSpc>
              <a:spcBef>
                <a:spcPts val="697"/>
              </a:spcBef>
              <a:spcAft>
                <a:spcPts val="0"/>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defRPr lang="en-US" sz="2800" b="0" i="0" u="none" strike="noStrike" baseline="0">
                <a:ln>
                  <a:noFill/>
                </a:ln>
                <a:solidFill>
                  <a:srgbClr val="160AEB"/>
                </a:solidFill>
                <a:latin typeface="Times New Roman" pitchFamily="18"/>
                <a:ea typeface="Arial Unicode MS" pitchFamily="2"/>
                <a:cs typeface="Arial Unicode MS" pitchFamily="2"/>
              </a:defRPr>
            </a:lvl2pPr>
            <a:lvl3pPr marL="1143000" marR="0" lvl="2" indent="-228600" algn="l" rtl="0" hangingPunct="1">
              <a:lnSpc>
                <a:spcPct val="100000"/>
              </a:lnSpc>
              <a:spcBef>
                <a:spcPts val="598"/>
              </a:spcBef>
              <a:spcAft>
                <a:spcPts val="0"/>
              </a:spcAft>
              <a:buClr>
                <a:srgbClr val="000000"/>
              </a:buClr>
              <a:buSzPct val="100000"/>
              <a:buFont typeface="Times New Roman" pitchFamily="18"/>
              <a:buChar char="•"/>
              <a:tabLst>
                <a:tab pos="1143000" algn="l"/>
                <a:tab pos="1347480" algn="l"/>
                <a:tab pos="1796760" algn="l"/>
                <a:tab pos="2246040" algn="l"/>
                <a:tab pos="2695319" algn="l"/>
                <a:tab pos="3144599" algn="l"/>
                <a:tab pos="3593880" algn="l"/>
                <a:tab pos="4043160" algn="l"/>
                <a:tab pos="4492440" algn="l"/>
                <a:tab pos="4941720" algn="l"/>
                <a:tab pos="5391000" algn="l"/>
                <a:tab pos="5840279" algn="l"/>
                <a:tab pos="6289560" algn="l"/>
                <a:tab pos="6738840" algn="l"/>
                <a:tab pos="7188119" algn="l"/>
                <a:tab pos="7637400" algn="l"/>
                <a:tab pos="8086679" algn="l"/>
                <a:tab pos="8535960" algn="l"/>
                <a:tab pos="8985240" algn="l"/>
                <a:tab pos="9434160" algn="l"/>
                <a:tab pos="9883440" algn="l"/>
              </a:tabLst>
              <a:defRPr lang="en-US" sz="2400" b="0" i="0" u="none" strike="noStrike" baseline="0">
                <a:ln>
                  <a:noFill/>
                </a:ln>
                <a:solidFill>
                  <a:srgbClr val="160AEB"/>
                </a:solidFill>
                <a:latin typeface="Times New Roman" pitchFamily="18"/>
                <a:ea typeface="Arial Unicode MS" pitchFamily="2"/>
                <a:cs typeface="Arial Unicode MS" pitchFamily="2"/>
              </a:defRPr>
            </a:lvl3pPr>
            <a:lvl4pPr marL="1600199" marR="0" lvl="3" indent="-228600" algn="l" rtl="0" hangingPunct="1">
              <a:lnSpc>
                <a:spcPct val="100000"/>
              </a:lnSpc>
              <a:spcBef>
                <a:spcPts val="499"/>
              </a:spcBef>
              <a:spcAft>
                <a:spcPts val="0"/>
              </a:spcAft>
              <a:buClr>
                <a:srgbClr val="000000"/>
              </a:buClr>
              <a:buSzPct val="100000"/>
              <a:buFont typeface="Times New Roman" pitchFamily="18"/>
              <a:buChar char="–"/>
              <a:tabLst>
                <a:tab pos="1600200" algn="l"/>
                <a:tab pos="179676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80" algn="l"/>
                <a:tab pos="8535959" algn="l"/>
                <a:tab pos="8985240" algn="l"/>
                <a:tab pos="9434160" algn="l"/>
                <a:tab pos="9883440" algn="l"/>
                <a:tab pos="10332720" algn="l"/>
              </a:tabLst>
              <a:defRPr lang="en-US" sz="2000" b="0" i="0" u="none" strike="noStrike" baseline="0">
                <a:ln>
                  <a:noFill/>
                </a:ln>
                <a:solidFill>
                  <a:srgbClr val="160AEB"/>
                </a:solidFill>
                <a:latin typeface="Times New Roman" pitchFamily="18"/>
                <a:ea typeface="Arial Unicode MS" pitchFamily="2"/>
                <a:cs typeface="Arial Unicode MS" pitchFamily="2"/>
              </a:defRPr>
            </a:lvl4pPr>
            <a:lvl5pPr marL="2057400" marR="0" lvl="4"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5pPr>
            <a:lvl6pPr marL="2057400" marR="0" lvl="5"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6pPr>
            <a:lvl7pPr marL="2057400" marR="0" lvl="6"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7pPr>
            <a:lvl8pPr marL="2057400" marR="0" lvl="7"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8pPr>
            <a:lvl9pPr marL="2057400" marR="0" lvl="8"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9pPr>
          </a:lstStyle>
          <a:p>
            <a:pPr marL="0" lvl="0" indent="0">
              <a:buClr>
                <a:srgbClr val="160AEB"/>
              </a:buClr>
              <a:buSzPct val="100000"/>
              <a:buFont typeface="Wingdings" pitchFamily="1"/>
              <a:buChar char=""/>
            </a:pPr>
            <a:r>
              <a:rPr lang="en-US" sz="2800" dirty="0">
                <a:solidFill>
                  <a:schemeClr val="tx1"/>
                </a:solidFill>
              </a:rPr>
              <a:t>Generate a neighborhood size function</a:t>
            </a:r>
          </a:p>
          <a:p>
            <a:pPr marL="0" lvl="0" indent="0">
              <a:buClr>
                <a:srgbClr val="160AEB"/>
              </a:buClr>
              <a:buSzPct val="100000"/>
              <a:buFont typeface="Wingdings" pitchFamily="1"/>
              <a:buChar char=""/>
            </a:pPr>
            <a:r>
              <a:rPr lang="en-US" sz="2800" dirty="0">
                <a:solidFill>
                  <a:schemeClr val="tx1"/>
                </a:solidFill>
              </a:rPr>
              <a:t>Example</a:t>
            </a:r>
          </a:p>
          <a:p>
            <a:pPr marL="400320" lvl="2" indent="0">
              <a:buClr>
                <a:srgbClr val="160AEB"/>
              </a:buClr>
              <a:buFont typeface="Wingdings" pitchFamily="1"/>
              <a:buChar char=""/>
            </a:pPr>
            <a:r>
              <a:rPr lang="en-US" sz="2000" dirty="0">
                <a:solidFill>
                  <a:schemeClr val="tx1"/>
                </a:solidFill>
              </a:rPr>
              <a:t>Euclidean distance to other nodes</a:t>
            </a:r>
          </a:p>
          <a:p>
            <a:pPr marL="0" lvl="0" indent="0">
              <a:buClr>
                <a:srgbClr val="160AEB"/>
              </a:buClr>
              <a:buSzPct val="100000"/>
              <a:buFont typeface="Wingdings" pitchFamily="1"/>
              <a:buChar char=""/>
            </a:pPr>
            <a:r>
              <a:rPr lang="en-US" sz="2800" dirty="0">
                <a:solidFill>
                  <a:schemeClr val="tx1"/>
                </a:solidFill>
              </a:rPr>
              <a:t>Pick the nodes that are in the neighborhood</a:t>
            </a:r>
          </a:p>
          <a:p>
            <a:pPr marL="0" lvl="0" indent="0">
              <a:buClr>
                <a:srgbClr val="160AEB"/>
              </a:buClr>
              <a:buSzPct val="100000"/>
              <a:buFont typeface="Wingdings" pitchFamily="1"/>
              <a:buChar char=""/>
            </a:pPr>
            <a:r>
              <a:rPr lang="en-US" sz="2800" dirty="0">
                <a:solidFill>
                  <a:schemeClr val="tx1"/>
                </a:solidFill>
              </a:rPr>
              <a:t>Decrease the neighborhood </a:t>
            </a:r>
            <a:r>
              <a:rPr lang="en-US" sz="2800" i="1" dirty="0">
                <a:solidFill>
                  <a:schemeClr val="tx1"/>
                </a:solidFill>
              </a:rPr>
              <a:t>h</a:t>
            </a:r>
            <a:r>
              <a:rPr lang="en-US" sz="2800" dirty="0">
                <a:solidFill>
                  <a:schemeClr val="tx1"/>
                </a:solidFill>
              </a:rPr>
              <a:t>(</a:t>
            </a:r>
            <a:r>
              <a:rPr lang="en-US" sz="2800" i="1" dirty="0">
                <a:solidFill>
                  <a:schemeClr val="tx1"/>
                </a:solidFill>
              </a:rPr>
              <a:t>n</a:t>
            </a:r>
            <a:r>
              <a:rPr lang="en-US" sz="2800" i="1" baseline="-25000" dirty="0">
                <a:solidFill>
                  <a:schemeClr val="tx1"/>
                </a:solidFill>
              </a:rPr>
              <a:t>b</a:t>
            </a:r>
            <a:r>
              <a:rPr lang="en-US" sz="2800" i="1" dirty="0">
                <a:solidFill>
                  <a:schemeClr val="tx1"/>
                </a:solidFill>
              </a:rPr>
              <a:t>, t</a:t>
            </a:r>
            <a:r>
              <a:rPr lang="en-US" sz="2800" dirty="0">
                <a:solidFill>
                  <a:schemeClr val="tx1"/>
                </a:solidFill>
              </a:rPr>
              <a:t>) and the learning rate </a:t>
            </a:r>
            <a:r>
              <a:rPr lang="el-GR" sz="2800" dirty="0">
                <a:solidFill>
                  <a:schemeClr val="tx1"/>
                </a:solidFill>
              </a:rPr>
              <a:t>η</a:t>
            </a:r>
            <a:r>
              <a:rPr lang="en-US" sz="2800" i="1" baseline="-25000" dirty="0">
                <a:solidFill>
                  <a:schemeClr val="tx1"/>
                </a:solidFill>
              </a:rPr>
              <a:t>n</a:t>
            </a:r>
            <a:r>
              <a:rPr lang="en-US" sz="2800" dirty="0">
                <a:solidFill>
                  <a:schemeClr val="tx1"/>
                </a:solidFill>
              </a:rPr>
              <a:t>(</a:t>
            </a:r>
            <a:r>
              <a:rPr lang="en-US" sz="2800" i="1" dirty="0">
                <a:solidFill>
                  <a:schemeClr val="tx1"/>
                </a:solidFill>
              </a:rPr>
              <a:t>t</a:t>
            </a:r>
            <a:r>
              <a:rPr lang="en-US" sz="2800" dirty="0">
                <a:solidFill>
                  <a:schemeClr val="tx1"/>
                </a:solidFill>
              </a:rPr>
              <a:t>) at each epoch</a:t>
            </a:r>
          </a:p>
        </p:txBody>
      </p:sp>
    </p:spTree>
    <p:extLst>
      <p:ext uri="{BB962C8B-B14F-4D97-AF65-F5344CB8AC3E}">
        <p14:creationId xmlns:p14="http://schemas.microsoft.com/office/powerpoint/2010/main" val="4276264713"/>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txBox="1">
            <a:spLocks noGrp="1"/>
          </p:cNvSpPr>
          <p:nvPr>
            <p:ph type="body" idx="4294967295"/>
          </p:nvPr>
        </p:nvSpPr>
        <p:spPr>
          <a:xfrm>
            <a:off x="685800" y="2133600"/>
            <a:ext cx="8001000" cy="2965940"/>
          </a:xfrm>
        </p:spPr>
        <p:txBody>
          <a:bodyPr wrap="square">
            <a:spAutoFit/>
          </a:bodyPr>
          <a:lstStyle>
            <a:defPPr marL="342720" marR="0" lvl="0" indent="-342720" algn="l" rtl="0" hangingPunct="1">
              <a:lnSpc>
                <a:spcPct val="100000"/>
              </a:lnSpc>
              <a:spcBef>
                <a:spcPts val="799"/>
              </a:spcBef>
              <a:spcAft>
                <a:spcPts val="0"/>
              </a:spcAft>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en-US" sz="3200" b="0" i="0" u="none" strike="noStrike" baseline="0">
                <a:ln>
                  <a:noFill/>
                </a:ln>
                <a:solidFill>
                  <a:srgbClr val="160AEB"/>
                </a:solidFill>
                <a:latin typeface="Times New Roman" pitchFamily="18"/>
                <a:ea typeface="Arial Unicode MS" pitchFamily="2"/>
                <a:cs typeface="Arial Unicode MS" pitchFamily="2"/>
              </a:defRPr>
            </a:defPPr>
            <a:lvl1pPr marL="342720" marR="0" lvl="0" indent="-342720" algn="l" rtl="0" hangingPunct="1">
              <a:lnSpc>
                <a:spcPct val="100000"/>
              </a:lnSpc>
              <a:spcBef>
                <a:spcPts val="799"/>
              </a:spcBef>
              <a:spcAft>
                <a:spcPts val="0"/>
              </a:spcAft>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en-US" sz="3200" b="0" i="0" u="none" strike="noStrike" baseline="0">
                <a:ln>
                  <a:noFill/>
                </a:ln>
                <a:solidFill>
                  <a:srgbClr val="160AEB"/>
                </a:solidFill>
                <a:latin typeface="Times New Roman" pitchFamily="18"/>
                <a:ea typeface="Arial Unicode MS" pitchFamily="2"/>
                <a:cs typeface="Arial Unicode MS" pitchFamily="2"/>
              </a:defRPr>
            </a:lvl1pPr>
            <a:lvl2pPr marL="742680" marR="0" lvl="1" indent="-285480" algn="l" rtl="0" hangingPunct="1">
              <a:lnSpc>
                <a:spcPct val="100000"/>
              </a:lnSpc>
              <a:spcBef>
                <a:spcPts val="697"/>
              </a:spcBef>
              <a:spcAft>
                <a:spcPts val="0"/>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defRPr lang="en-US" sz="2800" b="0" i="0" u="none" strike="noStrike" baseline="0">
                <a:ln>
                  <a:noFill/>
                </a:ln>
                <a:solidFill>
                  <a:srgbClr val="160AEB"/>
                </a:solidFill>
                <a:latin typeface="Times New Roman" pitchFamily="18"/>
                <a:ea typeface="Arial Unicode MS" pitchFamily="2"/>
                <a:cs typeface="Arial Unicode MS" pitchFamily="2"/>
              </a:defRPr>
            </a:lvl2pPr>
            <a:lvl3pPr marL="1143000" marR="0" lvl="2" indent="-228600" algn="l" rtl="0" hangingPunct="1">
              <a:lnSpc>
                <a:spcPct val="100000"/>
              </a:lnSpc>
              <a:spcBef>
                <a:spcPts val="598"/>
              </a:spcBef>
              <a:spcAft>
                <a:spcPts val="0"/>
              </a:spcAft>
              <a:buClr>
                <a:srgbClr val="000000"/>
              </a:buClr>
              <a:buSzPct val="100000"/>
              <a:buFont typeface="Times New Roman" pitchFamily="18"/>
              <a:buChar char="•"/>
              <a:tabLst>
                <a:tab pos="1143000" algn="l"/>
                <a:tab pos="1347480" algn="l"/>
                <a:tab pos="1796760" algn="l"/>
                <a:tab pos="2246040" algn="l"/>
                <a:tab pos="2695319" algn="l"/>
                <a:tab pos="3144599" algn="l"/>
                <a:tab pos="3593880" algn="l"/>
                <a:tab pos="4043160" algn="l"/>
                <a:tab pos="4492440" algn="l"/>
                <a:tab pos="4941720" algn="l"/>
                <a:tab pos="5391000" algn="l"/>
                <a:tab pos="5840279" algn="l"/>
                <a:tab pos="6289560" algn="l"/>
                <a:tab pos="6738840" algn="l"/>
                <a:tab pos="7188119" algn="l"/>
                <a:tab pos="7637400" algn="l"/>
                <a:tab pos="8086679" algn="l"/>
                <a:tab pos="8535960" algn="l"/>
                <a:tab pos="8985240" algn="l"/>
                <a:tab pos="9434160" algn="l"/>
                <a:tab pos="9883440" algn="l"/>
              </a:tabLst>
              <a:defRPr lang="en-US" sz="2400" b="0" i="0" u="none" strike="noStrike" baseline="0">
                <a:ln>
                  <a:noFill/>
                </a:ln>
                <a:solidFill>
                  <a:srgbClr val="160AEB"/>
                </a:solidFill>
                <a:latin typeface="Times New Roman" pitchFamily="18"/>
                <a:ea typeface="Arial Unicode MS" pitchFamily="2"/>
                <a:cs typeface="Arial Unicode MS" pitchFamily="2"/>
              </a:defRPr>
            </a:lvl3pPr>
            <a:lvl4pPr marL="1600199" marR="0" lvl="3" indent="-228600" algn="l" rtl="0" hangingPunct="1">
              <a:lnSpc>
                <a:spcPct val="100000"/>
              </a:lnSpc>
              <a:spcBef>
                <a:spcPts val="499"/>
              </a:spcBef>
              <a:spcAft>
                <a:spcPts val="0"/>
              </a:spcAft>
              <a:buClr>
                <a:srgbClr val="000000"/>
              </a:buClr>
              <a:buSzPct val="100000"/>
              <a:buFont typeface="Times New Roman" pitchFamily="18"/>
              <a:buChar char="–"/>
              <a:tabLst>
                <a:tab pos="1600200" algn="l"/>
                <a:tab pos="179676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80" algn="l"/>
                <a:tab pos="8535959" algn="l"/>
                <a:tab pos="8985240" algn="l"/>
                <a:tab pos="9434160" algn="l"/>
                <a:tab pos="9883440" algn="l"/>
                <a:tab pos="10332720" algn="l"/>
              </a:tabLst>
              <a:defRPr lang="en-US" sz="2000" b="0" i="0" u="none" strike="noStrike" baseline="0">
                <a:ln>
                  <a:noFill/>
                </a:ln>
                <a:solidFill>
                  <a:srgbClr val="160AEB"/>
                </a:solidFill>
                <a:latin typeface="Times New Roman" pitchFamily="18"/>
                <a:ea typeface="Arial Unicode MS" pitchFamily="2"/>
                <a:cs typeface="Arial Unicode MS" pitchFamily="2"/>
              </a:defRPr>
            </a:lvl4pPr>
            <a:lvl5pPr marL="2057400" marR="0" lvl="4"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5pPr>
            <a:lvl6pPr marL="2057400" marR="0" lvl="5"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6pPr>
            <a:lvl7pPr marL="2057400" marR="0" lvl="6"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7pPr>
            <a:lvl8pPr marL="2057400" marR="0" lvl="7"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8pPr>
            <a:lvl9pPr marL="2057400" marR="0" lvl="8"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9pPr>
          </a:lstStyle>
          <a:p>
            <a:pPr marL="0" lvl="0" indent="0">
              <a:lnSpc>
                <a:spcPct val="90000"/>
              </a:lnSpc>
              <a:buClr>
                <a:srgbClr val="160AEB"/>
              </a:buClr>
              <a:buSzPct val="100000"/>
              <a:buFont typeface="Wingdings" pitchFamily="1"/>
              <a:buChar char=""/>
            </a:pPr>
            <a:r>
              <a:rPr lang="en-US" sz="2400" dirty="0">
                <a:solidFill>
                  <a:schemeClr val="tx1"/>
                </a:solidFill>
              </a:rPr>
              <a:t>The weight vectors are randomly initialized</a:t>
            </a:r>
          </a:p>
          <a:p>
            <a:pPr marL="0" lvl="0" indent="0">
              <a:lnSpc>
                <a:spcPct val="90000"/>
              </a:lnSpc>
              <a:buClr>
                <a:srgbClr val="160AEB"/>
              </a:buClr>
              <a:buSzPct val="100000"/>
              <a:buFont typeface="Wingdings" pitchFamily="1"/>
              <a:buChar char=""/>
            </a:pPr>
            <a:r>
              <a:rPr lang="en-US" sz="2400" dirty="0">
                <a:solidFill>
                  <a:schemeClr val="tx1"/>
                </a:solidFill>
              </a:rPr>
              <a:t>Input vectors are presented to the network</a:t>
            </a:r>
          </a:p>
          <a:p>
            <a:pPr marL="400320" lvl="2" indent="0">
              <a:lnSpc>
                <a:spcPct val="90000"/>
              </a:lnSpc>
              <a:buClr>
                <a:srgbClr val="160AEB"/>
              </a:buClr>
              <a:buFont typeface="Wingdings" pitchFamily="1"/>
              <a:buChar char=""/>
            </a:pPr>
            <a:r>
              <a:rPr lang="en-US" sz="1800" dirty="0">
                <a:solidFill>
                  <a:schemeClr val="tx1"/>
                </a:solidFill>
              </a:rPr>
              <a:t>The neurons are activated proportional to the Euclidean distance between the input and the weight vector</a:t>
            </a:r>
          </a:p>
          <a:p>
            <a:pPr marL="400320" lvl="2" indent="0">
              <a:lnSpc>
                <a:spcPct val="90000"/>
              </a:lnSpc>
              <a:buClr>
                <a:srgbClr val="160AEB"/>
              </a:buClr>
              <a:buFont typeface="Wingdings" pitchFamily="1"/>
              <a:buChar char=""/>
            </a:pPr>
            <a:r>
              <a:rPr lang="en-US" sz="1800" dirty="0">
                <a:solidFill>
                  <a:schemeClr val="tx1"/>
                </a:solidFill>
              </a:rPr>
              <a:t>The winning node has its weight vector moved closer to the input</a:t>
            </a:r>
          </a:p>
          <a:p>
            <a:pPr marL="400320" lvl="2" indent="0">
              <a:lnSpc>
                <a:spcPct val="90000"/>
              </a:lnSpc>
              <a:buClr>
                <a:srgbClr val="160AEB"/>
              </a:buClr>
              <a:buFont typeface="Wingdings" pitchFamily="1"/>
              <a:buChar char=""/>
            </a:pPr>
            <a:r>
              <a:rPr lang="en-US" sz="1800" dirty="0">
                <a:solidFill>
                  <a:schemeClr val="tx1"/>
                </a:solidFill>
              </a:rPr>
              <a:t>So do the neighbors of the winning node</a:t>
            </a:r>
          </a:p>
          <a:p>
            <a:pPr marL="0" lvl="0" indent="0">
              <a:lnSpc>
                <a:spcPct val="90000"/>
              </a:lnSpc>
              <a:buClr>
                <a:srgbClr val="160AEB"/>
              </a:buClr>
              <a:buSzPct val="100000"/>
              <a:buFont typeface="Wingdings" pitchFamily="1"/>
              <a:buChar char=""/>
            </a:pPr>
            <a:r>
              <a:rPr lang="en-US" sz="2400" dirty="0">
                <a:solidFill>
                  <a:schemeClr val="tx1"/>
                </a:solidFill>
              </a:rPr>
              <a:t>Over time, the network </a:t>
            </a:r>
            <a:r>
              <a:rPr lang="en-US" sz="2400" i="1" dirty="0">
                <a:solidFill>
                  <a:schemeClr val="tx1"/>
                </a:solidFill>
              </a:rPr>
              <a:t>self-organizes</a:t>
            </a:r>
            <a:r>
              <a:rPr lang="en-US" sz="2400" dirty="0">
                <a:solidFill>
                  <a:schemeClr val="tx1"/>
                </a:solidFill>
              </a:rPr>
              <a:t> so that the input topology is preserved</a:t>
            </a:r>
          </a:p>
        </p:txBody>
      </p:sp>
      <p:sp>
        <p:nvSpPr>
          <p:cNvPr id="3" name="Title 2"/>
          <p:cNvSpPr txBox="1">
            <a:spLocks noGrp="1"/>
          </p:cNvSpPr>
          <p:nvPr>
            <p:ph type="title" idx="4294967295"/>
          </p:nvPr>
        </p:nvSpPr>
        <p:spPr>
          <a:xfrm>
            <a:off x="533400" y="228600"/>
            <a:ext cx="7924800" cy="646331"/>
          </a:xfrm>
        </p:spPr>
        <p:txBody>
          <a:bodyPr wrap="square" lIns="91440" tIns="45720" rIns="91440" bIns="45720">
            <a:spAutoFit/>
          </a:bodyPr>
          <a:lstStyle>
            <a:defPPr lvl="0">
              <a:buNone/>
            </a:defPPr>
            <a:lvl1pPr lvl="0">
              <a:buNone/>
            </a:lvl1pPr>
          </a:lstStyle>
          <a:p>
            <a:pPr lvl="0" algn="ctr"/>
            <a:r>
              <a:rPr lang="en-US" sz="3600" dirty="0"/>
              <a:t>The Self-Organizing Feature Map</a:t>
            </a:r>
          </a:p>
        </p:txBody>
      </p:sp>
    </p:spTree>
    <p:extLst>
      <p:ext uri="{BB962C8B-B14F-4D97-AF65-F5344CB8AC3E}">
        <p14:creationId xmlns:p14="http://schemas.microsoft.com/office/powerpoint/2010/main" val="2403967156"/>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7191" y="76200"/>
            <a:ext cx="5102338" cy="3175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495" y="3239750"/>
            <a:ext cx="4969729" cy="3618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72842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2438400" y="304800"/>
            <a:ext cx="4724400" cy="723275"/>
          </a:xfrm>
        </p:spPr>
        <p:txBody>
          <a:bodyPr wrap="square">
            <a:spAutoFit/>
          </a:bodyPr>
          <a:lstStyle>
            <a:defPPr lvl="0">
              <a:buNone/>
            </a:defPPr>
            <a:lvl1pPr lvl="0">
              <a:buNone/>
            </a:lvl1pPr>
          </a:lstStyle>
          <a:p>
            <a:pPr lvl="0"/>
            <a:r>
              <a:rPr lang="en-US" dirty="0"/>
              <a:t>Self-Organization</a:t>
            </a:r>
          </a:p>
        </p:txBody>
      </p:sp>
      <p:sp>
        <p:nvSpPr>
          <p:cNvPr id="3" name="Text Placeholder 2"/>
          <p:cNvSpPr txBox="1">
            <a:spLocks noGrp="1"/>
          </p:cNvSpPr>
          <p:nvPr>
            <p:ph type="body" idx="4294967295"/>
          </p:nvPr>
        </p:nvSpPr>
        <p:spPr>
          <a:xfrm>
            <a:off x="838200" y="2362200"/>
            <a:ext cx="7620000" cy="2010807"/>
          </a:xfrm>
        </p:spPr>
        <p:txBody>
          <a:bodyPr wrap="square">
            <a:spAutoFit/>
          </a:bodyPr>
          <a:lstStyle>
            <a:defPPr marL="342720" marR="0" lvl="0" indent="-342720" algn="l" rtl="0" hangingPunct="1">
              <a:lnSpc>
                <a:spcPct val="100000"/>
              </a:lnSpc>
              <a:spcBef>
                <a:spcPts val="799"/>
              </a:spcBef>
              <a:spcAft>
                <a:spcPts val="0"/>
              </a:spcAft>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en-US" sz="3200" b="0" i="0" u="none" strike="noStrike" baseline="0">
                <a:ln>
                  <a:noFill/>
                </a:ln>
                <a:solidFill>
                  <a:srgbClr val="160AEB"/>
                </a:solidFill>
                <a:latin typeface="Times New Roman" pitchFamily="18"/>
                <a:ea typeface="Arial Unicode MS" pitchFamily="2"/>
                <a:cs typeface="Arial Unicode MS" pitchFamily="2"/>
              </a:defRPr>
            </a:defPPr>
            <a:lvl1pPr marL="342720" marR="0" lvl="0" indent="-342720" algn="l" rtl="0" hangingPunct="1">
              <a:lnSpc>
                <a:spcPct val="100000"/>
              </a:lnSpc>
              <a:spcBef>
                <a:spcPts val="799"/>
              </a:spcBef>
              <a:spcAft>
                <a:spcPts val="0"/>
              </a:spcAft>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en-US" sz="3200" b="0" i="0" u="none" strike="noStrike" baseline="0">
                <a:ln>
                  <a:noFill/>
                </a:ln>
                <a:solidFill>
                  <a:srgbClr val="160AEB"/>
                </a:solidFill>
                <a:latin typeface="Times New Roman" pitchFamily="18"/>
                <a:ea typeface="Arial Unicode MS" pitchFamily="2"/>
                <a:cs typeface="Arial Unicode MS" pitchFamily="2"/>
              </a:defRPr>
            </a:lvl1pPr>
            <a:lvl2pPr marL="742680" marR="0" lvl="1" indent="-285480" algn="l" rtl="0" hangingPunct="1">
              <a:lnSpc>
                <a:spcPct val="100000"/>
              </a:lnSpc>
              <a:spcBef>
                <a:spcPts val="697"/>
              </a:spcBef>
              <a:spcAft>
                <a:spcPts val="0"/>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defRPr lang="en-US" sz="2800" b="0" i="0" u="none" strike="noStrike" baseline="0">
                <a:ln>
                  <a:noFill/>
                </a:ln>
                <a:solidFill>
                  <a:srgbClr val="160AEB"/>
                </a:solidFill>
                <a:latin typeface="Times New Roman" pitchFamily="18"/>
                <a:ea typeface="Arial Unicode MS" pitchFamily="2"/>
                <a:cs typeface="Arial Unicode MS" pitchFamily="2"/>
              </a:defRPr>
            </a:lvl2pPr>
            <a:lvl3pPr marL="1143000" marR="0" lvl="2" indent="-228600" algn="l" rtl="0" hangingPunct="1">
              <a:lnSpc>
                <a:spcPct val="100000"/>
              </a:lnSpc>
              <a:spcBef>
                <a:spcPts val="598"/>
              </a:spcBef>
              <a:spcAft>
                <a:spcPts val="0"/>
              </a:spcAft>
              <a:buClr>
                <a:srgbClr val="000000"/>
              </a:buClr>
              <a:buSzPct val="100000"/>
              <a:buFont typeface="Times New Roman" pitchFamily="18"/>
              <a:buChar char="•"/>
              <a:tabLst>
                <a:tab pos="1143000" algn="l"/>
                <a:tab pos="1347480" algn="l"/>
                <a:tab pos="1796760" algn="l"/>
                <a:tab pos="2246040" algn="l"/>
                <a:tab pos="2695319" algn="l"/>
                <a:tab pos="3144599" algn="l"/>
                <a:tab pos="3593880" algn="l"/>
                <a:tab pos="4043160" algn="l"/>
                <a:tab pos="4492440" algn="l"/>
                <a:tab pos="4941720" algn="l"/>
                <a:tab pos="5391000" algn="l"/>
                <a:tab pos="5840279" algn="l"/>
                <a:tab pos="6289560" algn="l"/>
                <a:tab pos="6738840" algn="l"/>
                <a:tab pos="7188119" algn="l"/>
                <a:tab pos="7637400" algn="l"/>
                <a:tab pos="8086679" algn="l"/>
                <a:tab pos="8535960" algn="l"/>
                <a:tab pos="8985240" algn="l"/>
                <a:tab pos="9434160" algn="l"/>
                <a:tab pos="9883440" algn="l"/>
              </a:tabLst>
              <a:defRPr lang="en-US" sz="2400" b="0" i="0" u="none" strike="noStrike" baseline="0">
                <a:ln>
                  <a:noFill/>
                </a:ln>
                <a:solidFill>
                  <a:srgbClr val="160AEB"/>
                </a:solidFill>
                <a:latin typeface="Times New Roman" pitchFamily="18"/>
                <a:ea typeface="Arial Unicode MS" pitchFamily="2"/>
                <a:cs typeface="Arial Unicode MS" pitchFamily="2"/>
              </a:defRPr>
            </a:lvl3pPr>
            <a:lvl4pPr marL="1600199" marR="0" lvl="3" indent="-228600" algn="l" rtl="0" hangingPunct="1">
              <a:lnSpc>
                <a:spcPct val="100000"/>
              </a:lnSpc>
              <a:spcBef>
                <a:spcPts val="499"/>
              </a:spcBef>
              <a:spcAft>
                <a:spcPts val="0"/>
              </a:spcAft>
              <a:buClr>
                <a:srgbClr val="000000"/>
              </a:buClr>
              <a:buSzPct val="100000"/>
              <a:buFont typeface="Times New Roman" pitchFamily="18"/>
              <a:buChar char="–"/>
              <a:tabLst>
                <a:tab pos="1600200" algn="l"/>
                <a:tab pos="179676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80" algn="l"/>
                <a:tab pos="8535959" algn="l"/>
                <a:tab pos="8985240" algn="l"/>
                <a:tab pos="9434160" algn="l"/>
                <a:tab pos="9883440" algn="l"/>
                <a:tab pos="10332720" algn="l"/>
              </a:tabLst>
              <a:defRPr lang="en-US" sz="2000" b="0" i="0" u="none" strike="noStrike" baseline="0">
                <a:ln>
                  <a:noFill/>
                </a:ln>
                <a:solidFill>
                  <a:srgbClr val="160AEB"/>
                </a:solidFill>
                <a:latin typeface="Times New Roman" pitchFamily="18"/>
                <a:ea typeface="Arial Unicode MS" pitchFamily="2"/>
                <a:cs typeface="Arial Unicode MS" pitchFamily="2"/>
              </a:defRPr>
            </a:lvl4pPr>
            <a:lvl5pPr marL="2057400" marR="0" lvl="4"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5pPr>
            <a:lvl6pPr marL="2057400" marR="0" lvl="5"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6pPr>
            <a:lvl7pPr marL="2057400" marR="0" lvl="6"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7pPr>
            <a:lvl8pPr marL="2057400" marR="0" lvl="7"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8pPr>
            <a:lvl9pPr marL="2057400" marR="0" lvl="8"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9pPr>
          </a:lstStyle>
          <a:p>
            <a:pPr marL="0" lvl="0" indent="0">
              <a:buClr>
                <a:srgbClr val="160AEB"/>
              </a:buClr>
              <a:buSzPct val="100000"/>
              <a:buFont typeface="Wingdings" pitchFamily="1"/>
              <a:buChar char=""/>
            </a:pPr>
            <a:r>
              <a:rPr lang="en-US" sz="2400" dirty="0">
                <a:solidFill>
                  <a:schemeClr val="tx1"/>
                </a:solidFill>
              </a:rPr>
              <a:t>Global ordering from local interactions</a:t>
            </a:r>
          </a:p>
          <a:p>
            <a:pPr marL="400320" lvl="2" indent="0">
              <a:buClr>
                <a:srgbClr val="160AEB"/>
              </a:buClr>
              <a:buFont typeface="Wingdings" pitchFamily="1"/>
              <a:buChar char=""/>
            </a:pPr>
            <a:r>
              <a:rPr lang="en-US" sz="1800" dirty="0">
                <a:solidFill>
                  <a:schemeClr val="tx1"/>
                </a:solidFill>
              </a:rPr>
              <a:t>Each neurons sees its neighbors</a:t>
            </a:r>
          </a:p>
          <a:p>
            <a:pPr marL="400320" lvl="2" indent="0">
              <a:buClr>
                <a:srgbClr val="160AEB"/>
              </a:buClr>
              <a:buFont typeface="Wingdings" pitchFamily="1"/>
              <a:buChar char=""/>
            </a:pPr>
            <a:r>
              <a:rPr lang="en-US" sz="1800" dirty="0">
                <a:solidFill>
                  <a:schemeClr val="tx1"/>
                </a:solidFill>
              </a:rPr>
              <a:t>The whole network becomes ordered</a:t>
            </a:r>
          </a:p>
          <a:p>
            <a:pPr marL="0" lvl="0" indent="0">
              <a:buClr>
                <a:srgbClr val="160AEB"/>
              </a:buClr>
              <a:buSzPct val="100000"/>
              <a:buFont typeface="Wingdings" pitchFamily="1"/>
              <a:buChar char=""/>
            </a:pPr>
            <a:r>
              <a:rPr lang="en-US" sz="2400" dirty="0">
                <a:solidFill>
                  <a:schemeClr val="tx1"/>
                </a:solidFill>
              </a:rPr>
              <a:t>Understanding self-organization is part of </a:t>
            </a:r>
            <a:r>
              <a:rPr lang="en-US" sz="2400" i="1" dirty="0">
                <a:solidFill>
                  <a:schemeClr val="tx1"/>
                </a:solidFill>
              </a:rPr>
              <a:t>complexity science</a:t>
            </a:r>
          </a:p>
        </p:txBody>
      </p:sp>
    </p:spTree>
    <p:extLst>
      <p:ext uri="{BB962C8B-B14F-4D97-AF65-F5344CB8AC3E}">
        <p14:creationId xmlns:p14="http://schemas.microsoft.com/office/powerpoint/2010/main" val="60378467"/>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2667000" y="228600"/>
            <a:ext cx="3491948" cy="723275"/>
          </a:xfrm>
        </p:spPr>
        <p:txBody>
          <a:bodyPr wrap="square">
            <a:spAutoFit/>
          </a:bodyPr>
          <a:lstStyle>
            <a:defPPr lvl="0">
              <a:buNone/>
            </a:defPPr>
            <a:lvl1pPr lvl="0">
              <a:buNone/>
            </a:lvl1pPr>
          </a:lstStyle>
          <a:p>
            <a:pPr lvl="0"/>
            <a:r>
              <a:rPr lang="en-NZ" sz="4000" dirty="0"/>
              <a:t>Network Size</a:t>
            </a:r>
          </a:p>
        </p:txBody>
      </p:sp>
      <p:sp>
        <p:nvSpPr>
          <p:cNvPr id="3" name="Text Placeholder 2"/>
          <p:cNvSpPr txBox="1">
            <a:spLocks noGrp="1"/>
          </p:cNvSpPr>
          <p:nvPr>
            <p:ph type="body" idx="4294967295"/>
          </p:nvPr>
        </p:nvSpPr>
        <p:spPr>
          <a:xfrm>
            <a:off x="990600" y="1981200"/>
            <a:ext cx="7467600" cy="3090077"/>
          </a:xfrm>
        </p:spPr>
        <p:txBody>
          <a:bodyPr wrap="square">
            <a:spAutoFit/>
          </a:bodyPr>
          <a:lstStyle>
            <a:defPPr marL="342720" marR="0" lvl="0" indent="-342720" algn="l" rtl="0" hangingPunct="1">
              <a:lnSpc>
                <a:spcPct val="100000"/>
              </a:lnSpc>
              <a:spcBef>
                <a:spcPts val="799"/>
              </a:spcBef>
              <a:spcAft>
                <a:spcPts val="0"/>
              </a:spcAft>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en-US" sz="3200" b="0" i="0" u="none" strike="noStrike" baseline="0">
                <a:ln>
                  <a:noFill/>
                </a:ln>
                <a:solidFill>
                  <a:srgbClr val="160AEB"/>
                </a:solidFill>
                <a:latin typeface="Times New Roman" pitchFamily="18"/>
                <a:ea typeface="Arial Unicode MS" pitchFamily="2"/>
                <a:cs typeface="Arial Unicode MS" pitchFamily="2"/>
              </a:defRPr>
            </a:defPPr>
            <a:lvl1pPr marL="342720" marR="0" lvl="0" indent="-342720" algn="l" rtl="0" hangingPunct="1">
              <a:lnSpc>
                <a:spcPct val="100000"/>
              </a:lnSpc>
              <a:spcBef>
                <a:spcPts val="799"/>
              </a:spcBef>
              <a:spcAft>
                <a:spcPts val="0"/>
              </a:spcAft>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en-US" sz="3200" b="0" i="0" u="none" strike="noStrike" baseline="0">
                <a:ln>
                  <a:noFill/>
                </a:ln>
                <a:solidFill>
                  <a:srgbClr val="160AEB"/>
                </a:solidFill>
                <a:latin typeface="Times New Roman" pitchFamily="18"/>
                <a:ea typeface="Arial Unicode MS" pitchFamily="2"/>
                <a:cs typeface="Arial Unicode MS" pitchFamily="2"/>
              </a:defRPr>
            </a:lvl1pPr>
            <a:lvl2pPr marL="742680" marR="0" lvl="1" indent="-285480" algn="l" rtl="0" hangingPunct="1">
              <a:lnSpc>
                <a:spcPct val="100000"/>
              </a:lnSpc>
              <a:spcBef>
                <a:spcPts val="697"/>
              </a:spcBef>
              <a:spcAft>
                <a:spcPts val="0"/>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defRPr lang="en-US" sz="2800" b="0" i="0" u="none" strike="noStrike" baseline="0">
                <a:ln>
                  <a:noFill/>
                </a:ln>
                <a:solidFill>
                  <a:srgbClr val="160AEB"/>
                </a:solidFill>
                <a:latin typeface="Times New Roman" pitchFamily="18"/>
                <a:ea typeface="Arial Unicode MS" pitchFamily="2"/>
                <a:cs typeface="Arial Unicode MS" pitchFamily="2"/>
              </a:defRPr>
            </a:lvl2pPr>
            <a:lvl3pPr marL="1143000" marR="0" lvl="2" indent="-228600" algn="l" rtl="0" hangingPunct="1">
              <a:lnSpc>
                <a:spcPct val="100000"/>
              </a:lnSpc>
              <a:spcBef>
                <a:spcPts val="598"/>
              </a:spcBef>
              <a:spcAft>
                <a:spcPts val="0"/>
              </a:spcAft>
              <a:buClr>
                <a:srgbClr val="000000"/>
              </a:buClr>
              <a:buSzPct val="100000"/>
              <a:buFont typeface="Times New Roman" pitchFamily="18"/>
              <a:buChar char="•"/>
              <a:tabLst>
                <a:tab pos="1143000" algn="l"/>
                <a:tab pos="1347480" algn="l"/>
                <a:tab pos="1796760" algn="l"/>
                <a:tab pos="2246040" algn="l"/>
                <a:tab pos="2695319" algn="l"/>
                <a:tab pos="3144599" algn="l"/>
                <a:tab pos="3593880" algn="l"/>
                <a:tab pos="4043160" algn="l"/>
                <a:tab pos="4492440" algn="l"/>
                <a:tab pos="4941720" algn="l"/>
                <a:tab pos="5391000" algn="l"/>
                <a:tab pos="5840279" algn="l"/>
                <a:tab pos="6289560" algn="l"/>
                <a:tab pos="6738840" algn="l"/>
                <a:tab pos="7188119" algn="l"/>
                <a:tab pos="7637400" algn="l"/>
                <a:tab pos="8086679" algn="l"/>
                <a:tab pos="8535960" algn="l"/>
                <a:tab pos="8985240" algn="l"/>
                <a:tab pos="9434160" algn="l"/>
                <a:tab pos="9883440" algn="l"/>
              </a:tabLst>
              <a:defRPr lang="en-US" sz="2400" b="0" i="0" u="none" strike="noStrike" baseline="0">
                <a:ln>
                  <a:noFill/>
                </a:ln>
                <a:solidFill>
                  <a:srgbClr val="160AEB"/>
                </a:solidFill>
                <a:latin typeface="Times New Roman" pitchFamily="18"/>
                <a:ea typeface="Arial Unicode MS" pitchFamily="2"/>
                <a:cs typeface="Arial Unicode MS" pitchFamily="2"/>
              </a:defRPr>
            </a:lvl3pPr>
            <a:lvl4pPr marL="1600199" marR="0" lvl="3" indent="-228600" algn="l" rtl="0" hangingPunct="1">
              <a:lnSpc>
                <a:spcPct val="100000"/>
              </a:lnSpc>
              <a:spcBef>
                <a:spcPts val="499"/>
              </a:spcBef>
              <a:spcAft>
                <a:spcPts val="0"/>
              </a:spcAft>
              <a:buClr>
                <a:srgbClr val="000000"/>
              </a:buClr>
              <a:buSzPct val="100000"/>
              <a:buFont typeface="Times New Roman" pitchFamily="18"/>
              <a:buChar char="–"/>
              <a:tabLst>
                <a:tab pos="1600200" algn="l"/>
                <a:tab pos="179676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80" algn="l"/>
                <a:tab pos="8535959" algn="l"/>
                <a:tab pos="8985240" algn="l"/>
                <a:tab pos="9434160" algn="l"/>
                <a:tab pos="9883440" algn="l"/>
                <a:tab pos="10332720" algn="l"/>
              </a:tabLst>
              <a:defRPr lang="en-US" sz="2000" b="0" i="0" u="none" strike="noStrike" baseline="0">
                <a:ln>
                  <a:noFill/>
                </a:ln>
                <a:solidFill>
                  <a:srgbClr val="160AEB"/>
                </a:solidFill>
                <a:latin typeface="Times New Roman" pitchFamily="18"/>
                <a:ea typeface="Arial Unicode MS" pitchFamily="2"/>
                <a:cs typeface="Arial Unicode MS" pitchFamily="2"/>
              </a:defRPr>
            </a:lvl4pPr>
            <a:lvl5pPr marL="2057400" marR="0" lvl="4"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5pPr>
            <a:lvl6pPr marL="2057400" marR="0" lvl="5"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6pPr>
            <a:lvl7pPr marL="2057400" marR="0" lvl="6"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7pPr>
            <a:lvl8pPr marL="2057400" marR="0" lvl="7"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8pPr>
            <a:lvl9pPr marL="2057400" marR="0" lvl="8"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9pPr>
          </a:lstStyle>
          <a:p>
            <a:pPr marL="0" lvl="0" indent="0">
              <a:lnSpc>
                <a:spcPct val="90000"/>
              </a:lnSpc>
              <a:buClr>
                <a:srgbClr val="160AEB"/>
              </a:buClr>
              <a:buSzPct val="100000"/>
              <a:buFont typeface="Wingdings" pitchFamily="1"/>
              <a:buChar char=""/>
            </a:pPr>
            <a:r>
              <a:rPr lang="en-US" sz="2400" dirty="0">
                <a:solidFill>
                  <a:schemeClr val="tx1"/>
                </a:solidFill>
              </a:rPr>
              <a:t>We must predetermine the network size</a:t>
            </a:r>
          </a:p>
          <a:p>
            <a:pPr marL="0" lvl="0" indent="0">
              <a:lnSpc>
                <a:spcPct val="90000"/>
              </a:lnSpc>
              <a:buClr>
                <a:srgbClr val="160AEB"/>
              </a:buClr>
              <a:buSzPct val="100000"/>
              <a:buFont typeface="Wingdings" pitchFamily="1"/>
              <a:buChar char=""/>
            </a:pPr>
            <a:r>
              <a:rPr lang="en-US" sz="2400" dirty="0">
                <a:solidFill>
                  <a:schemeClr val="tx1"/>
                </a:solidFill>
              </a:rPr>
              <a:t>Big network – overfitting!</a:t>
            </a:r>
          </a:p>
          <a:p>
            <a:pPr marL="400320" lvl="2" indent="0">
              <a:lnSpc>
                <a:spcPct val="90000"/>
              </a:lnSpc>
              <a:buClr>
                <a:srgbClr val="160AEB"/>
              </a:buClr>
              <a:buFont typeface="Wingdings" pitchFamily="1"/>
              <a:buChar char=""/>
            </a:pPr>
            <a:r>
              <a:rPr lang="en-US" sz="1800" dirty="0">
                <a:solidFill>
                  <a:schemeClr val="tx1"/>
                </a:solidFill>
              </a:rPr>
              <a:t>Each neuron represents exact feature</a:t>
            </a:r>
          </a:p>
          <a:p>
            <a:pPr marL="400320" lvl="2" indent="0">
              <a:lnSpc>
                <a:spcPct val="90000"/>
              </a:lnSpc>
              <a:buClr>
                <a:srgbClr val="160AEB"/>
              </a:buClr>
              <a:buFont typeface="Wingdings" pitchFamily="1"/>
              <a:buChar char=""/>
            </a:pPr>
            <a:r>
              <a:rPr lang="en-US" sz="1800" dirty="0">
                <a:solidFill>
                  <a:schemeClr val="tx1"/>
                </a:solidFill>
              </a:rPr>
              <a:t>Not much generalization</a:t>
            </a:r>
          </a:p>
          <a:p>
            <a:pPr marL="0" lvl="0" indent="0">
              <a:lnSpc>
                <a:spcPct val="90000"/>
              </a:lnSpc>
              <a:buClr>
                <a:srgbClr val="160AEB"/>
              </a:buClr>
              <a:buSzPct val="100000"/>
              <a:buFont typeface="Wingdings" pitchFamily="1"/>
              <a:buChar char=""/>
            </a:pPr>
            <a:r>
              <a:rPr lang="en-US" sz="2400" dirty="0">
                <a:solidFill>
                  <a:schemeClr val="tx1"/>
                </a:solidFill>
              </a:rPr>
              <a:t>Small network</a:t>
            </a:r>
          </a:p>
          <a:p>
            <a:pPr marL="400320" lvl="2" indent="0">
              <a:lnSpc>
                <a:spcPct val="90000"/>
              </a:lnSpc>
              <a:buClr>
                <a:srgbClr val="160AEB"/>
              </a:buClr>
              <a:buFont typeface="Wingdings" pitchFamily="1"/>
              <a:buChar char=""/>
            </a:pPr>
            <a:r>
              <a:rPr lang="en-US" sz="1800" dirty="0">
                <a:solidFill>
                  <a:schemeClr val="tx1"/>
                </a:solidFill>
              </a:rPr>
              <a:t>Too much generalization</a:t>
            </a:r>
          </a:p>
          <a:p>
            <a:pPr marL="400320" lvl="2" indent="0">
              <a:lnSpc>
                <a:spcPct val="90000"/>
              </a:lnSpc>
              <a:buClr>
                <a:srgbClr val="160AEB"/>
              </a:buClr>
              <a:buFont typeface="Wingdings" pitchFamily="1"/>
              <a:buChar char=""/>
            </a:pPr>
            <a:r>
              <a:rPr lang="en-US" sz="1800" dirty="0">
                <a:solidFill>
                  <a:schemeClr val="tx1"/>
                </a:solidFill>
              </a:rPr>
              <a:t>No differentiation</a:t>
            </a:r>
          </a:p>
          <a:p>
            <a:pPr marL="0" lvl="0" indent="0">
              <a:lnSpc>
                <a:spcPct val="90000"/>
              </a:lnSpc>
              <a:buClr>
                <a:srgbClr val="160AEB"/>
              </a:buClr>
              <a:buSzPct val="100000"/>
              <a:buFont typeface="Wingdings" pitchFamily="1"/>
              <a:buChar char=""/>
            </a:pPr>
            <a:r>
              <a:rPr lang="en-US" sz="2400" dirty="0">
                <a:solidFill>
                  <a:schemeClr val="tx1"/>
                </a:solidFill>
              </a:rPr>
              <a:t>Try different sizes and pick the best</a:t>
            </a:r>
            <a:endParaRPr lang="en-US" dirty="0">
              <a:solidFill>
                <a:schemeClr val="tx1"/>
              </a:solidFill>
            </a:endParaRPr>
          </a:p>
        </p:txBody>
      </p:sp>
    </p:spTree>
    <p:extLst>
      <p:ext uri="{BB962C8B-B14F-4D97-AF65-F5344CB8AC3E}">
        <p14:creationId xmlns:p14="http://schemas.microsoft.com/office/powerpoint/2010/main" val="240345593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2" cstate="print"/>
          <a:srcRect/>
          <a:stretch>
            <a:fillRect/>
          </a:stretch>
        </p:blipFill>
        <p:spPr bwMode="auto">
          <a:xfrm>
            <a:off x="838200" y="838200"/>
            <a:ext cx="7486650" cy="5619750"/>
          </a:xfrm>
          <a:prstGeom prst="rect">
            <a:avLst/>
          </a:prstGeom>
          <a:noFill/>
          <a:ln w="9525">
            <a:noFill/>
            <a:miter lim="800000"/>
            <a:headEnd/>
            <a:tailEnd/>
          </a:ln>
          <a:effectLst/>
        </p:spPr>
      </p:pic>
      <p:pic>
        <p:nvPicPr>
          <p:cNvPr id="11" name="Picture 10"/>
          <p:cNvPicPr>
            <a:picLocks noChangeAspect="1" noChangeArrowheads="1"/>
          </p:cNvPicPr>
          <p:nvPr/>
        </p:nvPicPr>
        <p:blipFill>
          <a:blip r:embed="rId3" cstate="print"/>
          <a:srcRect/>
          <a:stretch>
            <a:fillRect/>
          </a:stretch>
        </p:blipFill>
        <p:spPr bwMode="auto">
          <a:xfrm>
            <a:off x="838200" y="838200"/>
            <a:ext cx="7448550" cy="5572125"/>
          </a:xfrm>
          <a:prstGeom prst="rect">
            <a:avLst/>
          </a:prstGeom>
          <a:noFill/>
          <a:ln w="9525">
            <a:noFill/>
            <a:miter lim="800000"/>
            <a:headEnd/>
            <a:tailEnd/>
          </a:ln>
          <a:effectLst/>
        </p:spPr>
      </p:pic>
    </p:spTree>
    <p:extLst>
      <p:ext uri="{BB962C8B-B14F-4D97-AF65-F5344CB8AC3E}">
        <p14:creationId xmlns:p14="http://schemas.microsoft.com/office/powerpoint/2010/main" val="1960664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71600"/>
            <a:ext cx="8229600" cy="2100072"/>
          </a:xfrm>
        </p:spPr>
        <p:txBody>
          <a:bodyPr>
            <a:normAutofit/>
          </a:bodyPr>
          <a:lstStyle/>
          <a:p>
            <a:r>
              <a:rPr lang="en-US" sz="1800" dirty="0"/>
              <a:t>Scalar product (inner, dot):</a:t>
            </a:r>
          </a:p>
          <a:p>
            <a:endParaRPr lang="en-US" sz="1800" dirty="0"/>
          </a:p>
          <a:p>
            <a:endParaRPr lang="en-US" sz="1800" dirty="0"/>
          </a:p>
          <a:p>
            <a:endParaRPr lang="en-US" sz="1800" dirty="0">
              <a:latin typeface="Times New Roman"/>
            </a:endParaRPr>
          </a:p>
          <a:p>
            <a:r>
              <a:rPr lang="en-US" sz="1800" dirty="0">
                <a:latin typeface="Times New Roman"/>
              </a:rPr>
              <a:t>Vectors x and y are said to be </a:t>
            </a:r>
            <a:r>
              <a:rPr lang="en-US" sz="1800" i="1" dirty="0">
                <a:latin typeface="Times New Roman"/>
              </a:rPr>
              <a:t>orthogonal</a:t>
            </a:r>
            <a:r>
              <a:rPr lang="en-US" sz="1800" dirty="0">
                <a:latin typeface="Times New Roman"/>
              </a:rPr>
              <a:t> (linear independent) if and only if their scalar product is zero.</a:t>
            </a:r>
            <a:endParaRPr lang="en-US" sz="1800" dirty="0"/>
          </a:p>
        </p:txBody>
      </p:sp>
      <p:sp>
        <p:nvSpPr>
          <p:cNvPr id="3" name="Title 2"/>
          <p:cNvSpPr>
            <a:spLocks noGrp="1"/>
          </p:cNvSpPr>
          <p:nvPr>
            <p:ph type="title"/>
          </p:nvPr>
        </p:nvSpPr>
        <p:spPr>
          <a:xfrm>
            <a:off x="2286000" y="35695"/>
            <a:ext cx="4876800" cy="1143000"/>
          </a:xfrm>
        </p:spPr>
        <p:txBody>
          <a:bodyPr>
            <a:normAutofit/>
          </a:bodyPr>
          <a:lstStyle/>
          <a:p>
            <a:r>
              <a:rPr lang="en-US" sz="4000" dirty="0"/>
              <a:t>Some Mathematics</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924" y="1681162"/>
            <a:ext cx="3362325" cy="447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924" y="2113856"/>
            <a:ext cx="1943100" cy="28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342" y="3429000"/>
            <a:ext cx="3533775" cy="2981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descr="C:\Users\andonie\Desktop\Picture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4571999"/>
            <a:ext cx="2133600" cy="695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1721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52400" y="-39757"/>
            <a:ext cx="8534400" cy="1077218"/>
          </a:xfrm>
        </p:spPr>
        <p:txBody>
          <a:bodyPr wrap="square">
            <a:spAutoFit/>
          </a:bodyPr>
          <a:lstStyle>
            <a:defPPr lvl="0">
              <a:buNone/>
            </a:defPPr>
            <a:lvl1pPr lvl="0">
              <a:buNone/>
            </a:lvl1pPr>
          </a:lstStyle>
          <a:p>
            <a:pPr lvl="0" algn="ctr"/>
            <a:r>
              <a:rPr lang="en-NZ" sz="3200" dirty="0"/>
              <a:t>More Mathematics: Statistical Correlation Interpretation of the Euclidean Distance</a:t>
            </a:r>
          </a:p>
        </p:txBody>
      </p:sp>
      <mc:AlternateContent xmlns:mc="http://schemas.openxmlformats.org/markup-compatibility/2006" xmlns:a14="http://schemas.microsoft.com/office/drawing/2010/main">
        <mc:Choice Requires="a14">
          <p:sp>
            <p:nvSpPr>
              <p:cNvPr id="3" name="Text Placeholder 2"/>
              <p:cNvSpPr txBox="1">
                <a:spLocks noGrp="1"/>
              </p:cNvSpPr>
              <p:nvPr>
                <p:ph type="body" idx="4294967295"/>
              </p:nvPr>
            </p:nvSpPr>
            <p:spPr>
              <a:xfrm>
                <a:off x="228600" y="990600"/>
                <a:ext cx="8382000" cy="5917030"/>
              </a:xfrm>
            </p:spPr>
            <p:txBody>
              <a:bodyPr wrap="square">
                <a:spAutoFit/>
              </a:bodyPr>
              <a:lstStyle>
                <a:defPPr marL="342720" marR="0" lvl="0" indent="-342720" algn="l" rtl="0" hangingPunct="1">
                  <a:lnSpc>
                    <a:spcPct val="100000"/>
                  </a:lnSpc>
                  <a:spcBef>
                    <a:spcPts val="799"/>
                  </a:spcBef>
                  <a:spcAft>
                    <a:spcPts val="0"/>
                  </a:spcAft>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en-US" sz="3200" b="0" i="0" u="none" strike="noStrike" baseline="0">
                    <a:ln>
                      <a:noFill/>
                    </a:ln>
                    <a:solidFill>
                      <a:srgbClr val="160AEB"/>
                    </a:solidFill>
                    <a:latin typeface="Times New Roman" pitchFamily="18"/>
                    <a:ea typeface="Arial Unicode MS" pitchFamily="2"/>
                    <a:cs typeface="Arial Unicode MS" pitchFamily="2"/>
                  </a:defRPr>
                </a:defPPr>
                <a:lvl1pPr marL="342720" marR="0" lvl="0" indent="-342720" algn="l" rtl="0" hangingPunct="1">
                  <a:lnSpc>
                    <a:spcPct val="100000"/>
                  </a:lnSpc>
                  <a:spcBef>
                    <a:spcPts val="799"/>
                  </a:spcBef>
                  <a:spcAft>
                    <a:spcPts val="0"/>
                  </a:spcAft>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en-US" sz="3200" b="0" i="0" u="none" strike="noStrike" baseline="0">
                    <a:ln>
                      <a:noFill/>
                    </a:ln>
                    <a:solidFill>
                      <a:srgbClr val="160AEB"/>
                    </a:solidFill>
                    <a:latin typeface="Times New Roman" pitchFamily="18"/>
                    <a:ea typeface="Arial Unicode MS" pitchFamily="2"/>
                    <a:cs typeface="Arial Unicode MS" pitchFamily="2"/>
                  </a:defRPr>
                </a:lvl1pPr>
                <a:lvl2pPr marL="742680" marR="0" lvl="1" indent="-285480" algn="l" rtl="0" hangingPunct="1">
                  <a:lnSpc>
                    <a:spcPct val="100000"/>
                  </a:lnSpc>
                  <a:spcBef>
                    <a:spcPts val="697"/>
                  </a:spcBef>
                  <a:spcAft>
                    <a:spcPts val="0"/>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defRPr lang="en-US" sz="2800" b="0" i="0" u="none" strike="noStrike" baseline="0">
                    <a:ln>
                      <a:noFill/>
                    </a:ln>
                    <a:solidFill>
                      <a:srgbClr val="160AEB"/>
                    </a:solidFill>
                    <a:latin typeface="Times New Roman" pitchFamily="18"/>
                    <a:ea typeface="Arial Unicode MS" pitchFamily="2"/>
                    <a:cs typeface="Arial Unicode MS" pitchFamily="2"/>
                  </a:defRPr>
                </a:lvl2pPr>
                <a:lvl3pPr marL="1143000" marR="0" lvl="2" indent="-228600" algn="l" rtl="0" hangingPunct="1">
                  <a:lnSpc>
                    <a:spcPct val="100000"/>
                  </a:lnSpc>
                  <a:spcBef>
                    <a:spcPts val="598"/>
                  </a:spcBef>
                  <a:spcAft>
                    <a:spcPts val="0"/>
                  </a:spcAft>
                  <a:buClr>
                    <a:srgbClr val="000000"/>
                  </a:buClr>
                  <a:buSzPct val="100000"/>
                  <a:buFont typeface="Times New Roman" pitchFamily="18"/>
                  <a:buChar char="•"/>
                  <a:tabLst>
                    <a:tab pos="1143000" algn="l"/>
                    <a:tab pos="1347480" algn="l"/>
                    <a:tab pos="1796760" algn="l"/>
                    <a:tab pos="2246040" algn="l"/>
                    <a:tab pos="2695319" algn="l"/>
                    <a:tab pos="3144599" algn="l"/>
                    <a:tab pos="3593880" algn="l"/>
                    <a:tab pos="4043160" algn="l"/>
                    <a:tab pos="4492440" algn="l"/>
                    <a:tab pos="4941720" algn="l"/>
                    <a:tab pos="5391000" algn="l"/>
                    <a:tab pos="5840279" algn="l"/>
                    <a:tab pos="6289560" algn="l"/>
                    <a:tab pos="6738840" algn="l"/>
                    <a:tab pos="7188119" algn="l"/>
                    <a:tab pos="7637400" algn="l"/>
                    <a:tab pos="8086679" algn="l"/>
                    <a:tab pos="8535960" algn="l"/>
                    <a:tab pos="8985240" algn="l"/>
                    <a:tab pos="9434160" algn="l"/>
                    <a:tab pos="9883440" algn="l"/>
                  </a:tabLst>
                  <a:defRPr lang="en-US" sz="2400" b="0" i="0" u="none" strike="noStrike" baseline="0">
                    <a:ln>
                      <a:noFill/>
                    </a:ln>
                    <a:solidFill>
                      <a:srgbClr val="160AEB"/>
                    </a:solidFill>
                    <a:latin typeface="Times New Roman" pitchFamily="18"/>
                    <a:ea typeface="Arial Unicode MS" pitchFamily="2"/>
                    <a:cs typeface="Arial Unicode MS" pitchFamily="2"/>
                  </a:defRPr>
                </a:lvl3pPr>
                <a:lvl4pPr marL="1600199" marR="0" lvl="3" indent="-228600" algn="l" rtl="0" hangingPunct="1">
                  <a:lnSpc>
                    <a:spcPct val="100000"/>
                  </a:lnSpc>
                  <a:spcBef>
                    <a:spcPts val="499"/>
                  </a:spcBef>
                  <a:spcAft>
                    <a:spcPts val="0"/>
                  </a:spcAft>
                  <a:buClr>
                    <a:srgbClr val="000000"/>
                  </a:buClr>
                  <a:buSzPct val="100000"/>
                  <a:buFont typeface="Times New Roman" pitchFamily="18"/>
                  <a:buChar char="–"/>
                  <a:tabLst>
                    <a:tab pos="1600200" algn="l"/>
                    <a:tab pos="179676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80" algn="l"/>
                    <a:tab pos="8535959" algn="l"/>
                    <a:tab pos="8985240" algn="l"/>
                    <a:tab pos="9434160" algn="l"/>
                    <a:tab pos="9883440" algn="l"/>
                    <a:tab pos="10332720" algn="l"/>
                  </a:tabLst>
                  <a:defRPr lang="en-US" sz="2000" b="0" i="0" u="none" strike="noStrike" baseline="0">
                    <a:ln>
                      <a:noFill/>
                    </a:ln>
                    <a:solidFill>
                      <a:srgbClr val="160AEB"/>
                    </a:solidFill>
                    <a:latin typeface="Times New Roman" pitchFamily="18"/>
                    <a:ea typeface="Arial Unicode MS" pitchFamily="2"/>
                    <a:cs typeface="Arial Unicode MS" pitchFamily="2"/>
                  </a:defRPr>
                </a:lvl4pPr>
                <a:lvl5pPr marL="2057400" marR="0" lvl="4"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5pPr>
                <a:lvl6pPr marL="2057400" marR="0" lvl="5"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6pPr>
                <a:lvl7pPr marL="2057400" marR="0" lvl="6"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7pPr>
                <a:lvl8pPr marL="2057400" marR="0" lvl="7"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8pPr>
                <a:lvl9pPr marL="2057400" marR="0" lvl="8"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9pPr>
              </a:lstStyle>
              <a:p>
                <a:pPr lvl="0">
                  <a:tabLst>
                    <a:tab pos="342720" algn="l"/>
                    <a:tab pos="912600" algn="l"/>
                    <a:tab pos="1826999" algn="l"/>
                    <a:tab pos="2741400" algn="l"/>
                    <a:tab pos="3655800" algn="l"/>
                    <a:tab pos="4570199" algn="l"/>
                    <a:tab pos="5484600" algn="l"/>
                    <a:tab pos="6399000" algn="l"/>
                    <a:tab pos="7313400" algn="l"/>
                    <a:tab pos="8227799" algn="l"/>
                    <a:tab pos="9142200" algn="l"/>
                    <a:tab pos="10056599" algn="l"/>
                    <a:tab pos="10332720" algn="l"/>
                    <a:tab pos="10782000" algn="l"/>
                  </a:tabLst>
                </a:pPr>
                <a:r>
                  <a:rPr lang="en-US" sz="2400" dirty="0">
                    <a:solidFill>
                      <a:schemeClr val="tx1"/>
                    </a:solidFill>
                  </a:rPr>
                  <a:t>What means:                                        </a:t>
                </a:r>
                <a:r>
                  <a:rPr lang="en-US" sz="2400" dirty="0"/>
                  <a:t>?? </a:t>
                </a:r>
                <a:r>
                  <a:rPr lang="en-US" b="1" dirty="0">
                    <a:solidFill>
                      <a:srgbClr val="FF0000"/>
                    </a:solidFill>
                    <a:latin typeface="Cambria Math"/>
                  </a:rPr>
                  <a:t>?</a:t>
                </a:r>
                <a:endParaRPr lang="en-US" sz="2800" b="1" dirty="0">
                  <a:solidFill>
                    <a:srgbClr val="FF0000"/>
                  </a:solidFill>
                  <a:latin typeface="Cambria Math"/>
                </a:endParaRPr>
              </a:p>
              <a:p>
                <a:pPr lvl="0">
                  <a:tabLst>
                    <a:tab pos="342720" algn="l"/>
                    <a:tab pos="912600" algn="l"/>
                    <a:tab pos="1826999" algn="l"/>
                    <a:tab pos="2741400" algn="l"/>
                    <a:tab pos="3655800" algn="l"/>
                    <a:tab pos="4570199" algn="l"/>
                    <a:tab pos="5484600" algn="l"/>
                    <a:tab pos="6399000" algn="l"/>
                    <a:tab pos="7313400" algn="l"/>
                    <a:tab pos="8227799" algn="l"/>
                    <a:tab pos="9142200" algn="l"/>
                    <a:tab pos="10056599" algn="l"/>
                    <a:tab pos="10332720" algn="l"/>
                    <a:tab pos="10782000" algn="l"/>
                  </a:tabLst>
                </a:pPr>
                <a:endParaRPr lang="en-US" sz="2400" b="1" dirty="0">
                  <a:solidFill>
                    <a:schemeClr val="tx1"/>
                  </a:solidFill>
                  <a:latin typeface="Cambria Math"/>
                </a:endParaRPr>
              </a:p>
              <a:p>
                <a:pPr lvl="0">
                  <a:tabLst>
                    <a:tab pos="342720" algn="l"/>
                    <a:tab pos="912600" algn="l"/>
                    <a:tab pos="1826999" algn="l"/>
                    <a:tab pos="2741400" algn="l"/>
                    <a:tab pos="3655800" algn="l"/>
                    <a:tab pos="4570199" algn="l"/>
                    <a:tab pos="5484600" algn="l"/>
                    <a:tab pos="6399000" algn="l"/>
                    <a:tab pos="7313400" algn="l"/>
                    <a:tab pos="8227799" algn="l"/>
                    <a:tab pos="9142200" algn="l"/>
                    <a:tab pos="10056599" algn="l"/>
                    <a:tab pos="10332720" algn="l"/>
                    <a:tab pos="10782000" algn="l"/>
                  </a:tabLst>
                </a:pPr>
                <a:r>
                  <a:rPr lang="en-US" sz="2400" b="1" dirty="0">
                    <a:solidFill>
                      <a:schemeClr val="tx1"/>
                    </a:solidFill>
                  </a:rPr>
                  <a:t>||x - </a:t>
                </a:r>
                <a14:m>
                  <m:oMath xmlns:m="http://schemas.openxmlformats.org/officeDocument/2006/math">
                    <m:sSubSup>
                      <m:sSubSupPr>
                        <m:ctrlPr>
                          <a:rPr lang="en-US" sz="2400" b="1" i="1">
                            <a:solidFill>
                              <a:schemeClr val="tx1"/>
                            </a:solidFill>
                            <a:latin typeface="Cambria Math" panose="02040503050406030204" pitchFamily="18" charset="0"/>
                          </a:rPr>
                        </m:ctrlPr>
                      </m:sSubSupPr>
                      <m:e>
                        <m:r>
                          <a:rPr lang="en-US" sz="2400" b="1">
                            <a:solidFill>
                              <a:schemeClr val="tx1"/>
                            </a:solidFill>
                            <a:latin typeface="Cambria Math"/>
                          </a:rPr>
                          <m:t>𝐰</m:t>
                        </m:r>
                      </m:e>
                      <m:sub>
                        <m:r>
                          <a:rPr lang="en-US" sz="2400" b="1" i="1">
                            <a:solidFill>
                              <a:schemeClr val="tx1"/>
                            </a:solidFill>
                            <a:latin typeface="Cambria Math"/>
                          </a:rPr>
                          <m:t>𝒋</m:t>
                        </m:r>
                      </m:sub>
                      <m:sup>
                        <m:r>
                          <a:rPr lang="en-US" sz="2400" b="1" i="1">
                            <a:solidFill>
                              <a:schemeClr val="tx1"/>
                            </a:solidFill>
                            <a:latin typeface="Cambria Math"/>
                          </a:rPr>
                          <m:t>𝒕</m:t>
                        </m:r>
                      </m:sup>
                    </m:sSubSup>
                  </m:oMath>
                </a14:m>
                <a:r>
                  <a:rPr lang="en-US" sz="2400" b="1" dirty="0">
                    <a:solidFill>
                      <a:schemeClr val="tx1"/>
                    </a:solidFill>
                  </a:rPr>
                  <a:t>|| =  </a:t>
                </a:r>
                <a14:m>
                  <m:oMath xmlns:m="http://schemas.openxmlformats.org/officeDocument/2006/math">
                    <m:rad>
                      <m:radPr>
                        <m:ctrlPr>
                          <a:rPr lang="en-US" sz="2400" b="1" i="1" smtClean="0">
                            <a:solidFill>
                              <a:schemeClr val="tx1"/>
                            </a:solidFill>
                            <a:latin typeface="Cambria Math" panose="02040503050406030204" pitchFamily="18" charset="0"/>
                          </a:rPr>
                        </m:ctrlPr>
                      </m:radPr>
                      <m:deg>
                        <m:r>
                          <a:rPr lang="en-US" sz="2400" b="1" i="1" smtClean="0">
                            <a:solidFill>
                              <a:schemeClr val="tx1"/>
                            </a:solidFill>
                            <a:latin typeface="Cambria Math"/>
                          </a:rPr>
                          <m:t>𝟐</m:t>
                        </m:r>
                      </m:deg>
                      <m:e>
                        <m:r>
                          <m:rPr>
                            <m:nor/>
                          </m:rPr>
                          <a:rPr lang="en-US" sz="2400" b="1" dirty="0">
                            <a:solidFill>
                              <a:schemeClr val="tx1"/>
                            </a:solidFill>
                          </a:rPr>
                          <m:t>x</m:t>
                        </m:r>
                        <m:r>
                          <m:rPr>
                            <m:nor/>
                          </m:rPr>
                          <a:rPr lang="en-US" sz="2400" b="1" i="1" baseline="30000" dirty="0">
                            <a:solidFill>
                              <a:schemeClr val="tx1"/>
                            </a:solidFill>
                          </a:rPr>
                          <m:t>t</m:t>
                        </m:r>
                        <m:r>
                          <m:rPr>
                            <m:nor/>
                          </m:rPr>
                          <a:rPr lang="en-US" sz="2400" dirty="0">
                            <a:solidFill>
                              <a:schemeClr val="tx1"/>
                            </a:solidFill>
                          </a:rPr>
                          <m:t>·</m:t>
                        </m:r>
                        <m:r>
                          <m:rPr>
                            <m:nor/>
                          </m:rPr>
                          <a:rPr lang="en-US" sz="2400" b="1" dirty="0">
                            <a:solidFill>
                              <a:schemeClr val="tx1"/>
                            </a:solidFill>
                          </a:rPr>
                          <m:t>x</m:t>
                        </m:r>
                        <m:r>
                          <m:rPr>
                            <m:nor/>
                          </m:rPr>
                          <a:rPr lang="en-US" sz="2400" b="1" dirty="0">
                            <a:solidFill>
                              <a:schemeClr val="tx1"/>
                            </a:solidFill>
                          </a:rPr>
                          <m:t> – 2</m:t>
                        </m:r>
                        <m:sSubSup>
                          <m:sSubSupPr>
                            <m:ctrlPr>
                              <a:rPr lang="en-US" sz="2400" b="1" i="1">
                                <a:solidFill>
                                  <a:schemeClr val="tx1"/>
                                </a:solidFill>
                                <a:latin typeface="Cambria Math" panose="02040503050406030204" pitchFamily="18" charset="0"/>
                              </a:rPr>
                            </m:ctrlPr>
                          </m:sSubSupPr>
                          <m:e>
                            <m:r>
                              <a:rPr lang="en-US" sz="2400" b="1">
                                <a:solidFill>
                                  <a:schemeClr val="tx1"/>
                                </a:solidFill>
                                <a:latin typeface="Cambria Math"/>
                              </a:rPr>
                              <m:t>𝐰</m:t>
                            </m:r>
                          </m:e>
                          <m:sub>
                            <m:r>
                              <a:rPr lang="en-US" sz="2400" b="1" i="1">
                                <a:solidFill>
                                  <a:schemeClr val="tx1"/>
                                </a:solidFill>
                                <a:latin typeface="Cambria Math"/>
                              </a:rPr>
                              <m:t>𝒋</m:t>
                            </m:r>
                          </m:sub>
                          <m:sup>
                            <m:r>
                              <a:rPr lang="en-US" sz="2400" b="1" i="1">
                                <a:solidFill>
                                  <a:schemeClr val="tx1"/>
                                </a:solidFill>
                                <a:latin typeface="Cambria Math"/>
                              </a:rPr>
                              <m:t>𝒕</m:t>
                            </m:r>
                          </m:sup>
                        </m:sSubSup>
                        <m:r>
                          <a:rPr lang="en-US" sz="2400" b="1" i="1">
                            <a:solidFill>
                              <a:schemeClr val="tx1"/>
                            </a:solidFill>
                            <a:latin typeface="Cambria Math"/>
                          </a:rPr>
                          <m:t>𝒙</m:t>
                        </m:r>
                        <m:r>
                          <a:rPr lang="en-US" sz="2400" b="1" i="1">
                            <a:solidFill>
                              <a:schemeClr val="tx1"/>
                            </a:solidFill>
                            <a:latin typeface="Cambria Math"/>
                          </a:rPr>
                          <m:t> −</m:t>
                        </m:r>
                        <m:r>
                          <a:rPr lang="en-US" sz="2400" b="1" i="1">
                            <a:solidFill>
                              <a:schemeClr val="tx1"/>
                            </a:solidFill>
                            <a:latin typeface="Cambria Math"/>
                          </a:rPr>
                          <m:t>𝟏</m:t>
                        </m:r>
                      </m:e>
                    </m:rad>
                  </m:oMath>
                </a14:m>
                <a:r>
                  <a:rPr lang="en-US" sz="2400" i="1" dirty="0">
                    <a:solidFill>
                      <a:schemeClr val="tx1"/>
                    </a:solidFill>
                    <a:latin typeface="Cambria Math"/>
                  </a:rPr>
                  <a:t>, </a:t>
                </a:r>
                <a:r>
                  <a:rPr lang="en-US" sz="2400" dirty="0">
                    <a:solidFill>
                      <a:schemeClr val="tx1"/>
                    </a:solidFill>
                    <a:latin typeface="Cambria Math"/>
                  </a:rPr>
                  <a:t>where </a:t>
                </a:r>
                <a14:m>
                  <m:oMath xmlns:m="http://schemas.openxmlformats.org/officeDocument/2006/math">
                    <m:sSubSup>
                      <m:sSubSupPr>
                        <m:ctrlPr>
                          <a:rPr lang="en-US" sz="2400" b="1" i="1">
                            <a:solidFill>
                              <a:schemeClr val="tx1"/>
                            </a:solidFill>
                            <a:latin typeface="Cambria Math" panose="02040503050406030204" pitchFamily="18" charset="0"/>
                          </a:rPr>
                        </m:ctrlPr>
                      </m:sSubSupPr>
                      <m:e>
                        <m:r>
                          <a:rPr lang="en-US" sz="2400" b="1" i="0" smtClean="0">
                            <a:solidFill>
                              <a:schemeClr val="tx1"/>
                            </a:solidFill>
                            <a:latin typeface="Cambria Math"/>
                          </a:rPr>
                          <m:t>||</m:t>
                        </m:r>
                        <m:r>
                          <a:rPr lang="en-US" sz="2400" b="1">
                            <a:solidFill>
                              <a:schemeClr val="tx1"/>
                            </a:solidFill>
                            <a:latin typeface="Cambria Math"/>
                          </a:rPr>
                          <m:t>𝐰</m:t>
                        </m:r>
                      </m:e>
                      <m:sub>
                        <m:r>
                          <a:rPr lang="en-US" sz="2400" b="1" i="1">
                            <a:solidFill>
                              <a:schemeClr val="tx1"/>
                            </a:solidFill>
                            <a:latin typeface="Cambria Math"/>
                          </a:rPr>
                          <m:t>𝒋</m:t>
                        </m:r>
                      </m:sub>
                      <m:sup>
                        <m:r>
                          <a:rPr lang="en-US" sz="2400" b="1" i="1">
                            <a:solidFill>
                              <a:schemeClr val="tx1"/>
                            </a:solidFill>
                            <a:latin typeface="Cambria Math"/>
                          </a:rPr>
                          <m:t>𝒕</m:t>
                        </m:r>
                      </m:sup>
                    </m:sSubSup>
                    <m:r>
                      <a:rPr lang="en-US" sz="2400" b="1" i="1" smtClean="0">
                        <a:solidFill>
                          <a:schemeClr val="tx1"/>
                        </a:solidFill>
                        <a:latin typeface="Cambria Math"/>
                      </a:rPr>
                      <m:t>||</m:t>
                    </m:r>
                    <m:r>
                      <a:rPr lang="en-US" sz="2400" b="0" i="0" smtClean="0">
                        <a:solidFill>
                          <a:schemeClr val="tx1"/>
                        </a:solidFill>
                        <a:latin typeface="Cambria Math"/>
                      </a:rPr>
                      <m:t>=1</m:t>
                    </m:r>
                  </m:oMath>
                </a14:m>
                <a:r>
                  <a:rPr lang="en-US" sz="2400" dirty="0">
                    <a:solidFill>
                      <a:schemeClr val="tx1"/>
                    </a:solidFill>
                    <a:latin typeface="Cambria Math"/>
                  </a:rPr>
                  <a:t>.</a:t>
                </a:r>
              </a:p>
              <a:p>
                <a:pPr lvl="0">
                  <a:tabLst>
                    <a:tab pos="342720" algn="l"/>
                    <a:tab pos="912600" algn="l"/>
                    <a:tab pos="1826999" algn="l"/>
                    <a:tab pos="2741400" algn="l"/>
                    <a:tab pos="3655800" algn="l"/>
                    <a:tab pos="4570199" algn="l"/>
                    <a:tab pos="5484600" algn="l"/>
                    <a:tab pos="6399000" algn="l"/>
                    <a:tab pos="7313400" algn="l"/>
                    <a:tab pos="8227799" algn="l"/>
                    <a:tab pos="9142200" algn="l"/>
                    <a:tab pos="10056599" algn="l"/>
                    <a:tab pos="10332720" algn="l"/>
                    <a:tab pos="10782000" algn="l"/>
                  </a:tabLst>
                </a:pPr>
                <a:r>
                  <a:rPr lang="en-US" sz="2400" dirty="0">
                    <a:solidFill>
                      <a:schemeClr val="tx1"/>
                    </a:solidFill>
                    <a:latin typeface="Cambria Math"/>
                  </a:rPr>
                  <a:t>To minimize this distance, we maximize </a:t>
                </a:r>
                <a14:m>
                  <m:oMath xmlns:m="http://schemas.openxmlformats.org/officeDocument/2006/math">
                    <m:sSubSup>
                      <m:sSubSupPr>
                        <m:ctrlPr>
                          <a:rPr lang="en-US" sz="2400" b="1" i="1">
                            <a:solidFill>
                              <a:schemeClr val="tx1"/>
                            </a:solidFill>
                            <a:latin typeface="Cambria Math" panose="02040503050406030204" pitchFamily="18" charset="0"/>
                          </a:rPr>
                        </m:ctrlPr>
                      </m:sSubSupPr>
                      <m:e>
                        <m:r>
                          <a:rPr lang="en-US" sz="2400" b="1">
                            <a:solidFill>
                              <a:schemeClr val="tx1"/>
                            </a:solidFill>
                            <a:latin typeface="Cambria Math"/>
                          </a:rPr>
                          <m:t>𝐰</m:t>
                        </m:r>
                      </m:e>
                      <m:sub>
                        <m:r>
                          <a:rPr lang="en-US" sz="2400" b="1" i="1" smtClean="0">
                            <a:solidFill>
                              <a:schemeClr val="tx1"/>
                            </a:solidFill>
                            <a:latin typeface="Cambria Math"/>
                          </a:rPr>
                          <m:t>𝒋</m:t>
                        </m:r>
                      </m:sub>
                      <m:sup>
                        <m:r>
                          <a:rPr lang="en-US" sz="2400" b="1" i="1">
                            <a:solidFill>
                              <a:schemeClr val="tx1"/>
                            </a:solidFill>
                            <a:latin typeface="Cambria Math"/>
                          </a:rPr>
                          <m:t>𝒕</m:t>
                        </m:r>
                      </m:sup>
                    </m:sSubSup>
                  </m:oMath>
                </a14:m>
                <a:r>
                  <a:rPr lang="en-US" sz="2400" i="1" dirty="0">
                    <a:solidFill>
                      <a:schemeClr val="tx1"/>
                    </a:solidFill>
                  </a:rPr>
                  <a:t>·</a:t>
                </a:r>
                <a:r>
                  <a:rPr lang="en-US" sz="2400" b="1" dirty="0">
                    <a:solidFill>
                      <a:schemeClr val="tx1"/>
                    </a:solidFill>
                  </a:rPr>
                  <a:t>x.</a:t>
                </a:r>
                <a:endParaRPr lang="en-US" sz="2400" b="1" dirty="0">
                  <a:solidFill>
                    <a:schemeClr val="tx1"/>
                  </a:solidFill>
                  <a:latin typeface="Cambria Math"/>
                </a:endParaRPr>
              </a:p>
              <a:p>
                <a:pPr lvl="0">
                  <a:tabLst>
                    <a:tab pos="342720" algn="l"/>
                    <a:tab pos="912600" algn="l"/>
                    <a:tab pos="1826999" algn="l"/>
                    <a:tab pos="2741400" algn="l"/>
                    <a:tab pos="3655800" algn="l"/>
                    <a:tab pos="4570199" algn="l"/>
                    <a:tab pos="5484600" algn="l"/>
                    <a:tab pos="6399000" algn="l"/>
                    <a:tab pos="7313400" algn="l"/>
                    <a:tab pos="8227799" algn="l"/>
                    <a:tab pos="9142200" algn="l"/>
                    <a:tab pos="10056599" algn="l"/>
                    <a:tab pos="10332720" algn="l"/>
                    <a:tab pos="10782000" algn="l"/>
                  </a:tabLst>
                </a:pPr>
                <a14:m>
                  <m:oMath xmlns:m="http://schemas.openxmlformats.org/officeDocument/2006/math">
                    <m:sSubSup>
                      <m:sSubSupPr>
                        <m:ctrlPr>
                          <a:rPr lang="en-US" sz="2400" b="1" i="1">
                            <a:solidFill>
                              <a:schemeClr val="tx1"/>
                            </a:solidFill>
                            <a:latin typeface="Cambria Math" panose="02040503050406030204" pitchFamily="18" charset="0"/>
                          </a:rPr>
                        </m:ctrlPr>
                      </m:sSubSupPr>
                      <m:e>
                        <m:r>
                          <m:rPr>
                            <m:sty m:val="p"/>
                          </m:rPr>
                          <a:rPr lang="en-US" sz="2400" b="0" i="0" smtClean="0">
                            <a:solidFill>
                              <a:schemeClr val="tx1"/>
                            </a:solidFill>
                            <a:latin typeface="Cambria Math"/>
                          </a:rPr>
                          <m:t>Therefore</m:t>
                        </m:r>
                        <m:r>
                          <a:rPr lang="en-US" sz="2400" b="0" i="0" smtClean="0">
                            <a:solidFill>
                              <a:schemeClr val="tx1"/>
                            </a:solidFill>
                            <a:latin typeface="Cambria Math"/>
                          </a:rPr>
                          <m:t>,</m:t>
                        </m:r>
                        <m:r>
                          <a:rPr lang="en-US" sz="2400" b="1" i="0" smtClean="0">
                            <a:solidFill>
                              <a:schemeClr val="tx1"/>
                            </a:solidFill>
                            <a:latin typeface="Cambria Math"/>
                          </a:rPr>
                          <m:t> </m:t>
                        </m:r>
                        <m:r>
                          <a:rPr lang="en-US" sz="2400" b="1">
                            <a:solidFill>
                              <a:schemeClr val="tx1"/>
                            </a:solidFill>
                            <a:latin typeface="Cambria Math"/>
                          </a:rPr>
                          <m:t>𝐰</m:t>
                        </m:r>
                      </m:e>
                      <m:sub>
                        <m:r>
                          <a:rPr lang="en-US" sz="2400" b="1" i="1" smtClean="0">
                            <a:solidFill>
                              <a:schemeClr val="tx1"/>
                            </a:solidFill>
                            <a:latin typeface="Cambria Math"/>
                          </a:rPr>
                          <m:t>𝒋</m:t>
                        </m:r>
                      </m:sub>
                      <m:sup>
                        <m:r>
                          <a:rPr lang="en-US" sz="2400" b="1" i="1">
                            <a:solidFill>
                              <a:schemeClr val="tx1"/>
                            </a:solidFill>
                            <a:latin typeface="Cambria Math"/>
                          </a:rPr>
                          <m:t>𝒕</m:t>
                        </m:r>
                      </m:sup>
                    </m:sSubSup>
                  </m:oMath>
                </a14:m>
                <a:r>
                  <a:rPr lang="en-US" sz="2400" i="1" dirty="0">
                    <a:solidFill>
                      <a:schemeClr val="tx1"/>
                    </a:solidFill>
                  </a:rPr>
                  <a:t>·</a:t>
                </a:r>
                <a:r>
                  <a:rPr lang="en-US" sz="2400" b="1" dirty="0">
                    <a:solidFill>
                      <a:schemeClr val="tx1"/>
                    </a:solidFill>
                  </a:rPr>
                  <a:t>x </a:t>
                </a:r>
                <a:r>
                  <a:rPr lang="en-US" sz="2400" dirty="0">
                    <a:solidFill>
                      <a:schemeClr val="tx1"/>
                    </a:solidFill>
                  </a:rPr>
                  <a:t>measures the Euclidean distance between input and neuron position in weight space.</a:t>
                </a:r>
              </a:p>
              <a:p>
                <a:pPr lvl="0">
                  <a:tabLst>
                    <a:tab pos="342720" algn="l"/>
                    <a:tab pos="912600" algn="l"/>
                    <a:tab pos="1826999" algn="l"/>
                    <a:tab pos="2741400" algn="l"/>
                    <a:tab pos="3655800" algn="l"/>
                    <a:tab pos="4570199" algn="l"/>
                    <a:tab pos="5484600" algn="l"/>
                    <a:tab pos="6399000" algn="l"/>
                    <a:tab pos="7313400" algn="l"/>
                    <a:tab pos="8227799" algn="l"/>
                    <a:tab pos="9142200" algn="l"/>
                    <a:tab pos="10056599" algn="l"/>
                    <a:tab pos="10332720" algn="l"/>
                    <a:tab pos="10782000" algn="l"/>
                  </a:tabLst>
                </a:pPr>
                <a:r>
                  <a:rPr lang="en-US" sz="2400" dirty="0">
                    <a:solidFill>
                      <a:schemeClr val="tx1"/>
                    </a:solidFill>
                  </a:rPr>
                  <a:t>If </a:t>
                </a:r>
                <a:r>
                  <a:rPr lang="en-US" sz="2400" i="1" dirty="0">
                    <a:solidFill>
                      <a:schemeClr val="tx1"/>
                    </a:solidFill>
                  </a:rPr>
                  <a:t>b</a:t>
                </a:r>
                <a:r>
                  <a:rPr lang="en-US" sz="2400" dirty="0">
                    <a:solidFill>
                      <a:schemeClr val="tx1"/>
                    </a:solidFill>
                  </a:rPr>
                  <a:t> is the best matching neuron (the winner), it maximizes: </a:t>
                </a:r>
                <a14:m>
                  <m:oMath xmlns:m="http://schemas.openxmlformats.org/officeDocument/2006/math">
                    <m:sSubSup>
                      <m:sSubSupPr>
                        <m:ctrlPr>
                          <a:rPr lang="en-US" sz="2400" b="1" i="1">
                            <a:solidFill>
                              <a:schemeClr val="tx1"/>
                            </a:solidFill>
                            <a:latin typeface="Cambria Math" panose="02040503050406030204" pitchFamily="18" charset="0"/>
                          </a:rPr>
                        </m:ctrlPr>
                      </m:sSubSupPr>
                      <m:e>
                        <m:r>
                          <a:rPr lang="en-US" sz="2400" b="1">
                            <a:solidFill>
                              <a:schemeClr val="tx1"/>
                            </a:solidFill>
                            <a:latin typeface="Cambria Math"/>
                          </a:rPr>
                          <m:t>𝐰</m:t>
                        </m:r>
                      </m:e>
                      <m:sub>
                        <m:r>
                          <a:rPr lang="en-US" sz="2400" b="1" i="1">
                            <a:solidFill>
                              <a:schemeClr val="tx1"/>
                            </a:solidFill>
                            <a:latin typeface="Cambria Math"/>
                          </a:rPr>
                          <m:t>𝒊</m:t>
                        </m:r>
                      </m:sub>
                      <m:sup>
                        <m:r>
                          <a:rPr lang="en-US" sz="2400" b="1" i="1">
                            <a:solidFill>
                              <a:schemeClr val="tx1"/>
                            </a:solidFill>
                            <a:latin typeface="Cambria Math"/>
                          </a:rPr>
                          <m:t>𝒕</m:t>
                        </m:r>
                      </m:sup>
                    </m:sSubSup>
                  </m:oMath>
                </a14:m>
                <a:r>
                  <a:rPr lang="en-US" sz="2400" i="1" dirty="0">
                    <a:solidFill>
                      <a:schemeClr val="tx1"/>
                    </a:solidFill>
                  </a:rPr>
                  <a:t>·</a:t>
                </a:r>
                <a:r>
                  <a:rPr lang="en-US" sz="2400" b="1" dirty="0">
                    <a:solidFill>
                      <a:schemeClr val="tx1"/>
                    </a:solidFill>
                  </a:rPr>
                  <a:t>x.</a:t>
                </a:r>
                <a:endParaRPr lang="en-US" sz="2400" dirty="0">
                  <a:solidFill>
                    <a:schemeClr val="tx1"/>
                  </a:solidFill>
                </a:endParaRPr>
              </a:p>
              <a:p>
                <a:pPr lvl="0">
                  <a:tabLst>
                    <a:tab pos="342720" algn="l"/>
                    <a:tab pos="912600" algn="l"/>
                    <a:tab pos="1826999" algn="l"/>
                    <a:tab pos="2741400" algn="l"/>
                    <a:tab pos="3655800" algn="l"/>
                    <a:tab pos="4570199" algn="l"/>
                    <a:tab pos="5484600" algn="l"/>
                    <a:tab pos="6399000" algn="l"/>
                    <a:tab pos="7313400" algn="l"/>
                    <a:tab pos="8227799" algn="l"/>
                    <a:tab pos="9142200" algn="l"/>
                    <a:tab pos="10056599" algn="l"/>
                    <a:tab pos="10332720" algn="l"/>
                    <a:tab pos="10782000" algn="l"/>
                  </a:tabLst>
                </a:pPr>
                <a:r>
                  <a:rPr lang="en-US" sz="2400" dirty="0">
                    <a:solidFill>
                      <a:schemeClr val="tx1"/>
                    </a:solidFill>
                  </a:rPr>
                  <a:t>This means:</a:t>
                </a:r>
              </a:p>
              <a:p>
                <a:pPr marL="342900" lvl="0" indent="-342900">
                  <a:buFont typeface="Arial" panose="020B0604020202020204" pitchFamily="34" charset="0"/>
                  <a:buChar char="•"/>
                  <a:tabLst>
                    <a:tab pos="342720" algn="l"/>
                    <a:tab pos="912600" algn="l"/>
                    <a:tab pos="1826999" algn="l"/>
                    <a:tab pos="2741400" algn="l"/>
                    <a:tab pos="3655800" algn="l"/>
                    <a:tab pos="4570199" algn="l"/>
                    <a:tab pos="5484600" algn="l"/>
                    <a:tab pos="6399000" algn="l"/>
                    <a:tab pos="7313400" algn="l"/>
                    <a:tab pos="8227799" algn="l"/>
                    <a:tab pos="9142200" algn="l"/>
                    <a:tab pos="10056599" algn="l"/>
                    <a:tab pos="10332720" algn="l"/>
                    <a:tab pos="10782000" algn="l"/>
                  </a:tabLst>
                </a:pPr>
                <a:r>
                  <a:rPr lang="en-US" sz="2000" i="1" dirty="0">
                    <a:solidFill>
                      <a:schemeClr val="tx1"/>
                    </a:solidFill>
                  </a:rPr>
                  <a:t>It minimizes the angle between the two vectors.</a:t>
                </a:r>
              </a:p>
              <a:p>
                <a:pPr marL="342900" lvl="0" indent="-342900">
                  <a:buFont typeface="Arial" panose="020B0604020202020204" pitchFamily="34" charset="0"/>
                  <a:buChar char="•"/>
                  <a:tabLst>
                    <a:tab pos="342720" algn="l"/>
                    <a:tab pos="912600" algn="l"/>
                    <a:tab pos="1826999" algn="l"/>
                    <a:tab pos="2741400" algn="l"/>
                    <a:tab pos="3655800" algn="l"/>
                    <a:tab pos="4570199" algn="l"/>
                    <a:tab pos="5484600" algn="l"/>
                    <a:tab pos="6399000" algn="l"/>
                    <a:tab pos="7313400" algn="l"/>
                    <a:tab pos="8227799" algn="l"/>
                    <a:tab pos="9142200" algn="l"/>
                    <a:tab pos="10056599" algn="l"/>
                    <a:tab pos="10332720" algn="l"/>
                    <a:tab pos="10782000" algn="l"/>
                  </a:tabLst>
                </a:pPr>
                <a:r>
                  <a:rPr lang="en-US" sz="2000" i="1" dirty="0">
                    <a:solidFill>
                      <a:schemeClr val="tx1"/>
                    </a:solidFill>
                  </a:rPr>
                  <a:t>It maximizes the linear dependency between the two vectors.</a:t>
                </a:r>
              </a:p>
              <a:p>
                <a:pPr marL="342900" lvl="0" indent="-342900">
                  <a:buFont typeface="Arial" panose="020B0604020202020204" pitchFamily="34" charset="0"/>
                  <a:buChar char="•"/>
                  <a:tabLst>
                    <a:tab pos="342720" algn="l"/>
                    <a:tab pos="912600" algn="l"/>
                    <a:tab pos="1826999" algn="l"/>
                    <a:tab pos="2741400" algn="l"/>
                    <a:tab pos="3655800" algn="l"/>
                    <a:tab pos="4570199" algn="l"/>
                    <a:tab pos="5484600" algn="l"/>
                    <a:tab pos="6399000" algn="l"/>
                    <a:tab pos="7313400" algn="l"/>
                    <a:tab pos="8227799" algn="l"/>
                    <a:tab pos="9142200" algn="l"/>
                    <a:tab pos="10056599" algn="l"/>
                    <a:tab pos="10332720" algn="l"/>
                    <a:tab pos="10782000" algn="l"/>
                  </a:tabLst>
                </a:pPr>
                <a:r>
                  <a:rPr lang="en-US" sz="2000" i="1" dirty="0">
                    <a:solidFill>
                      <a:schemeClr val="tx1"/>
                    </a:solidFill>
                  </a:rPr>
                  <a:t>It maximizes the statistical correlation between the two vectors (assuming that they are centered and in the same direction).</a:t>
                </a:r>
              </a:p>
            </p:txBody>
          </p:sp>
        </mc:Choice>
        <mc:Fallback xmlns="">
          <p:sp>
            <p:nvSpPr>
              <p:cNvPr id="3" name="Text Placeholder 2"/>
              <p:cNvSpPr txBox="1">
                <a:spLocks noGrp="1" noRot="1" noChangeAspect="1" noMove="1" noResize="1" noEditPoints="1" noAdjustHandles="1" noChangeArrowheads="1" noChangeShapeType="1" noTextEdit="1"/>
              </p:cNvSpPr>
              <p:nvPr>
                <p:ph type="body" idx="4294967295"/>
              </p:nvPr>
            </p:nvSpPr>
            <p:spPr>
              <a:xfrm>
                <a:off x="228600" y="990600"/>
                <a:ext cx="8382000" cy="5917030"/>
              </a:xfrm>
              <a:blipFill>
                <a:blip r:embed="rId3"/>
                <a:stretch>
                  <a:fillRect l="-1164" t="-1340"/>
                </a:stretch>
              </a:blipFill>
            </p:spPr>
            <p:txBody>
              <a:bodyPr/>
              <a:lstStyle/>
              <a:p>
                <a:r>
                  <a:rPr lang="en-US">
                    <a:noFill/>
                  </a:rPr>
                  <a:t> </a:t>
                </a:r>
              </a:p>
            </p:txBody>
          </p:sp>
        </mc:Fallback>
      </mc:AlternateContent>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198" y="990600"/>
            <a:ext cx="3304471" cy="707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4247279"/>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ED07691-0C07-4334-959B-0C672A68E36F}"/>
              </a:ext>
            </a:extLst>
          </p:cNvPr>
          <p:cNvSpPr txBox="1"/>
          <p:nvPr/>
        </p:nvSpPr>
        <p:spPr>
          <a:xfrm>
            <a:off x="457200" y="101025"/>
            <a:ext cx="8458200" cy="523220"/>
          </a:xfrm>
          <a:prstGeom prst="rect">
            <a:avLst/>
          </a:prstGeom>
          <a:noFill/>
        </p:spPr>
        <p:txBody>
          <a:bodyPr wrap="square" rtlCol="0">
            <a:spAutoFit/>
          </a:bodyPr>
          <a:lstStyle/>
          <a:p>
            <a:r>
              <a:rPr lang="en-US" sz="2800" dirty="0"/>
              <a:t>SOM in WEKA for Iris data (unsupervised mode)</a:t>
            </a:r>
          </a:p>
        </p:txBody>
      </p:sp>
      <p:pic>
        <p:nvPicPr>
          <p:cNvPr id="5" name="Picture 4">
            <a:extLst>
              <a:ext uri="{FF2B5EF4-FFF2-40B4-BE49-F238E27FC236}">
                <a16:creationId xmlns:a16="http://schemas.microsoft.com/office/drawing/2014/main" id="{CC7CCDA3-D3BA-44BC-AA43-C8B129D70C2D}"/>
              </a:ext>
            </a:extLst>
          </p:cNvPr>
          <p:cNvPicPr>
            <a:picLocks noChangeAspect="1"/>
          </p:cNvPicPr>
          <p:nvPr/>
        </p:nvPicPr>
        <p:blipFill>
          <a:blip r:embed="rId2"/>
          <a:stretch>
            <a:fillRect/>
          </a:stretch>
        </p:blipFill>
        <p:spPr>
          <a:xfrm>
            <a:off x="1366384" y="813375"/>
            <a:ext cx="5981946" cy="5943600"/>
          </a:xfrm>
          <a:prstGeom prst="rect">
            <a:avLst/>
          </a:prstGeom>
        </p:spPr>
      </p:pic>
    </p:spTree>
    <p:extLst>
      <p:ext uri="{BB962C8B-B14F-4D97-AF65-F5344CB8AC3E}">
        <p14:creationId xmlns:p14="http://schemas.microsoft.com/office/powerpoint/2010/main" val="30459133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ED07691-0C07-4334-959B-0C672A68E36F}"/>
              </a:ext>
            </a:extLst>
          </p:cNvPr>
          <p:cNvSpPr txBox="1"/>
          <p:nvPr/>
        </p:nvSpPr>
        <p:spPr>
          <a:xfrm>
            <a:off x="457200" y="101025"/>
            <a:ext cx="8458200" cy="523220"/>
          </a:xfrm>
          <a:prstGeom prst="rect">
            <a:avLst/>
          </a:prstGeom>
          <a:noFill/>
        </p:spPr>
        <p:txBody>
          <a:bodyPr wrap="square" rtlCol="0">
            <a:spAutoFit/>
          </a:bodyPr>
          <a:lstStyle/>
          <a:p>
            <a:r>
              <a:rPr lang="en-US" sz="2800" dirty="0"/>
              <a:t>SOM in WEKA for Iris data (supervised mode)</a:t>
            </a:r>
          </a:p>
        </p:txBody>
      </p:sp>
      <p:pic>
        <p:nvPicPr>
          <p:cNvPr id="2" name="Picture 1">
            <a:extLst>
              <a:ext uri="{FF2B5EF4-FFF2-40B4-BE49-F238E27FC236}">
                <a16:creationId xmlns:a16="http://schemas.microsoft.com/office/drawing/2014/main" id="{FB123C87-96E3-4B8F-9947-36B48CC188E8}"/>
              </a:ext>
            </a:extLst>
          </p:cNvPr>
          <p:cNvPicPr>
            <a:picLocks noChangeAspect="1"/>
          </p:cNvPicPr>
          <p:nvPr/>
        </p:nvPicPr>
        <p:blipFill>
          <a:blip r:embed="rId2"/>
          <a:stretch>
            <a:fillRect/>
          </a:stretch>
        </p:blipFill>
        <p:spPr>
          <a:xfrm>
            <a:off x="1676399" y="652142"/>
            <a:ext cx="5791201" cy="5953476"/>
          </a:xfrm>
          <a:prstGeom prst="rect">
            <a:avLst/>
          </a:prstGeom>
        </p:spPr>
      </p:pic>
    </p:spTree>
    <p:extLst>
      <p:ext uri="{BB962C8B-B14F-4D97-AF65-F5344CB8AC3E}">
        <p14:creationId xmlns:p14="http://schemas.microsoft.com/office/powerpoint/2010/main" val="6732027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1532025" y="1421160"/>
            <a:ext cx="6433151" cy="4782790"/>
          </a:xfrm>
          <a:prstGeom prst="rect">
            <a:avLst/>
          </a:prstGeom>
          <a:blipFill>
            <a:blip r:embed="rId2" cstate="print"/>
            <a:stretch>
              <a:fillRect/>
            </a:stretch>
          </a:blipFill>
        </p:spPr>
        <p:txBody>
          <a:bodyPr wrap="square" lIns="0" tIns="0" rIns="0" bIns="0" rtlCol="0"/>
          <a:lstStyle/>
          <a:p>
            <a:endParaRPr/>
          </a:p>
        </p:txBody>
      </p:sp>
      <p:sp>
        <p:nvSpPr>
          <p:cNvPr id="7" name="TextBox 6">
            <a:extLst>
              <a:ext uri="{FF2B5EF4-FFF2-40B4-BE49-F238E27FC236}">
                <a16:creationId xmlns:a16="http://schemas.microsoft.com/office/drawing/2014/main" id="{2BC14BA8-719C-4891-9AB5-D98474566A93}"/>
              </a:ext>
            </a:extLst>
          </p:cNvPr>
          <p:cNvSpPr txBox="1"/>
          <p:nvPr/>
        </p:nvSpPr>
        <p:spPr>
          <a:xfrm>
            <a:off x="2580910" y="101602"/>
            <a:ext cx="3982180" cy="584775"/>
          </a:xfrm>
          <a:prstGeom prst="rect">
            <a:avLst/>
          </a:prstGeom>
          <a:noFill/>
        </p:spPr>
        <p:txBody>
          <a:bodyPr wrap="none" rtlCol="0">
            <a:spAutoFit/>
          </a:bodyPr>
          <a:lstStyle/>
          <a:p>
            <a:r>
              <a:rPr lang="en-US" sz="3200" b="1" dirty="0"/>
              <a:t>SOM: Application 1</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6">
            <a:extLst>
              <a:ext uri="{FF2B5EF4-FFF2-40B4-BE49-F238E27FC236}">
                <a16:creationId xmlns:a16="http://schemas.microsoft.com/office/drawing/2014/main" id="{B0BD38E6-B821-43E2-879F-69F944A7E707}"/>
              </a:ext>
            </a:extLst>
          </p:cNvPr>
          <p:cNvSpPr/>
          <p:nvPr/>
        </p:nvSpPr>
        <p:spPr>
          <a:xfrm>
            <a:off x="697791" y="1676400"/>
            <a:ext cx="8033619" cy="4515245"/>
          </a:xfrm>
          <a:prstGeom prst="rect">
            <a:avLst/>
          </a:prstGeom>
          <a:blipFill>
            <a:blip r:embed="rId2" cstate="print"/>
            <a:stretch>
              <a:fillRect/>
            </a:stretch>
          </a:blipFill>
        </p:spPr>
        <p:txBody>
          <a:bodyPr wrap="square" lIns="0" tIns="0" rIns="0" bIns="0" rtlCol="0"/>
          <a:lstStyle/>
          <a:p>
            <a:endParaRPr dirty="0"/>
          </a:p>
        </p:txBody>
      </p:sp>
      <p:sp>
        <p:nvSpPr>
          <p:cNvPr id="9" name="TextBox 8">
            <a:extLst>
              <a:ext uri="{FF2B5EF4-FFF2-40B4-BE49-F238E27FC236}">
                <a16:creationId xmlns:a16="http://schemas.microsoft.com/office/drawing/2014/main" id="{84EB90B7-7B53-4018-955B-1C18238B3012}"/>
              </a:ext>
            </a:extLst>
          </p:cNvPr>
          <p:cNvSpPr txBox="1"/>
          <p:nvPr/>
        </p:nvSpPr>
        <p:spPr>
          <a:xfrm>
            <a:off x="2580910" y="228600"/>
            <a:ext cx="3982180" cy="584775"/>
          </a:xfrm>
          <a:prstGeom prst="rect">
            <a:avLst/>
          </a:prstGeom>
          <a:noFill/>
        </p:spPr>
        <p:txBody>
          <a:bodyPr wrap="none" rtlCol="0">
            <a:spAutoFit/>
          </a:bodyPr>
          <a:lstStyle/>
          <a:p>
            <a:r>
              <a:rPr lang="en-US" sz="3200" b="1" dirty="0"/>
              <a:t>SOM: Application 1</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415784" y="1393902"/>
            <a:ext cx="3941987" cy="4598985"/>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4830452" y="1673352"/>
            <a:ext cx="4197807" cy="4278765"/>
          </a:xfrm>
          <a:prstGeom prst="rect">
            <a:avLst/>
          </a:prstGeom>
          <a:blipFill>
            <a:blip r:embed="rId3" cstate="print"/>
            <a:stretch>
              <a:fillRect/>
            </a:stretch>
          </a:blipFill>
        </p:spPr>
        <p:txBody>
          <a:bodyPr wrap="square" lIns="0" tIns="0" rIns="0" bIns="0" rtlCol="0"/>
          <a:lstStyle/>
          <a:p>
            <a:endParaRPr/>
          </a:p>
        </p:txBody>
      </p:sp>
      <p:sp>
        <p:nvSpPr>
          <p:cNvPr id="8" name="TextBox 7">
            <a:extLst>
              <a:ext uri="{FF2B5EF4-FFF2-40B4-BE49-F238E27FC236}">
                <a16:creationId xmlns:a16="http://schemas.microsoft.com/office/drawing/2014/main" id="{C6C5C298-CE05-4D30-9F24-3AEA760B6EA5}"/>
              </a:ext>
            </a:extLst>
          </p:cNvPr>
          <p:cNvSpPr txBox="1"/>
          <p:nvPr/>
        </p:nvSpPr>
        <p:spPr>
          <a:xfrm>
            <a:off x="1066800" y="268793"/>
            <a:ext cx="7220246" cy="584775"/>
          </a:xfrm>
          <a:prstGeom prst="rect">
            <a:avLst/>
          </a:prstGeom>
          <a:noFill/>
        </p:spPr>
        <p:txBody>
          <a:bodyPr wrap="none" rtlCol="0">
            <a:spAutoFit/>
          </a:bodyPr>
          <a:lstStyle/>
          <a:p>
            <a:r>
              <a:rPr lang="en-US" sz="3200" b="1" dirty="0"/>
              <a:t>SOM: Application 1 - Interpretation</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266700" y="2568685"/>
            <a:ext cx="8610599" cy="2171699"/>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1869008" y="5004008"/>
            <a:ext cx="5393690" cy="391160"/>
          </a:xfrm>
          <a:prstGeom prst="rect">
            <a:avLst/>
          </a:prstGeom>
        </p:spPr>
        <p:txBody>
          <a:bodyPr vert="horz" wrap="square" lIns="0" tIns="12700" rIns="0" bIns="0" rtlCol="0">
            <a:spAutoFit/>
          </a:bodyPr>
          <a:lstStyle/>
          <a:p>
            <a:pPr marL="12700">
              <a:lnSpc>
                <a:spcPct val="100000"/>
              </a:lnSpc>
              <a:spcBef>
                <a:spcPts val="100"/>
              </a:spcBef>
            </a:pPr>
            <a:r>
              <a:rPr sz="2400" b="1" spc="-15" dirty="0">
                <a:latin typeface="Arial"/>
                <a:cs typeface="Arial"/>
              </a:rPr>
              <a:t>World </a:t>
            </a:r>
            <a:r>
              <a:rPr sz="2400" b="1" spc="-5" dirty="0">
                <a:latin typeface="Arial"/>
                <a:cs typeface="Arial"/>
              </a:rPr>
              <a:t>Bank poverty indicators</a:t>
            </a:r>
            <a:r>
              <a:rPr sz="2400" b="1" spc="-85" dirty="0">
                <a:latin typeface="Arial"/>
                <a:cs typeface="Arial"/>
              </a:rPr>
              <a:t> </a:t>
            </a:r>
            <a:r>
              <a:rPr sz="2400" b="1" dirty="0">
                <a:latin typeface="Arial"/>
                <a:cs typeface="Arial"/>
              </a:rPr>
              <a:t>(1992)</a:t>
            </a:r>
            <a:endParaRPr sz="2400">
              <a:latin typeface="Arial"/>
              <a:cs typeface="Arial"/>
            </a:endParaRPr>
          </a:p>
        </p:txBody>
      </p:sp>
      <p:sp>
        <p:nvSpPr>
          <p:cNvPr id="8" name="object 8"/>
          <p:cNvSpPr txBox="1"/>
          <p:nvPr/>
        </p:nvSpPr>
        <p:spPr>
          <a:xfrm>
            <a:off x="732254" y="2260637"/>
            <a:ext cx="986155" cy="193040"/>
          </a:xfrm>
          <a:prstGeom prst="rect">
            <a:avLst/>
          </a:prstGeom>
        </p:spPr>
        <p:txBody>
          <a:bodyPr vert="horz" wrap="square" lIns="0" tIns="12700" rIns="0" bIns="0" rtlCol="0">
            <a:spAutoFit/>
          </a:bodyPr>
          <a:lstStyle/>
          <a:p>
            <a:pPr marL="12700">
              <a:lnSpc>
                <a:spcPct val="100000"/>
              </a:lnSpc>
              <a:spcBef>
                <a:spcPts val="100"/>
              </a:spcBef>
            </a:pPr>
            <a:r>
              <a:rPr sz="1100" b="1" spc="-5" dirty="0">
                <a:solidFill>
                  <a:srgbClr val="444444"/>
                </a:solidFill>
                <a:latin typeface="Verdana"/>
                <a:cs typeface="Verdana"/>
              </a:rPr>
              <a:t>39</a:t>
            </a:r>
            <a:r>
              <a:rPr sz="1100" b="1" spc="-75" dirty="0">
                <a:solidFill>
                  <a:srgbClr val="444444"/>
                </a:solidFill>
                <a:latin typeface="Verdana"/>
                <a:cs typeface="Verdana"/>
              </a:rPr>
              <a:t> </a:t>
            </a:r>
            <a:r>
              <a:rPr sz="1100" b="1" spc="-5" dirty="0">
                <a:solidFill>
                  <a:srgbClr val="444444"/>
                </a:solidFill>
                <a:latin typeface="Verdana"/>
                <a:cs typeface="Verdana"/>
              </a:rPr>
              <a:t>variables</a:t>
            </a:r>
            <a:endParaRPr sz="1100">
              <a:latin typeface="Verdana"/>
              <a:cs typeface="Verdana"/>
            </a:endParaRPr>
          </a:p>
        </p:txBody>
      </p:sp>
      <p:sp>
        <p:nvSpPr>
          <p:cNvPr id="9" name="TextBox 8">
            <a:extLst>
              <a:ext uri="{FF2B5EF4-FFF2-40B4-BE49-F238E27FC236}">
                <a16:creationId xmlns:a16="http://schemas.microsoft.com/office/drawing/2014/main" id="{E5C9BE82-41CD-4E07-B6B7-CB3FB1DD34BB}"/>
              </a:ext>
            </a:extLst>
          </p:cNvPr>
          <p:cNvSpPr txBox="1"/>
          <p:nvPr/>
        </p:nvSpPr>
        <p:spPr>
          <a:xfrm>
            <a:off x="2646633" y="127345"/>
            <a:ext cx="3980577" cy="584775"/>
          </a:xfrm>
          <a:prstGeom prst="rect">
            <a:avLst/>
          </a:prstGeom>
          <a:noFill/>
        </p:spPr>
        <p:txBody>
          <a:bodyPr wrap="none" rtlCol="0">
            <a:spAutoFit/>
          </a:bodyPr>
          <a:lstStyle/>
          <a:p>
            <a:r>
              <a:rPr lang="en-US" sz="3200" b="1" dirty="0"/>
              <a:t>SOM: Application 2</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E02EC8-847A-4963-B110-149906A50674}"/>
              </a:ext>
            </a:extLst>
          </p:cNvPr>
          <p:cNvPicPr>
            <a:picLocks noChangeAspect="1"/>
          </p:cNvPicPr>
          <p:nvPr/>
        </p:nvPicPr>
        <p:blipFill>
          <a:blip r:embed="rId2"/>
          <a:stretch>
            <a:fillRect/>
          </a:stretch>
        </p:blipFill>
        <p:spPr>
          <a:xfrm>
            <a:off x="528082" y="739842"/>
            <a:ext cx="8087835" cy="5202731"/>
          </a:xfrm>
          <a:prstGeom prst="rect">
            <a:avLst/>
          </a:prstGeom>
        </p:spPr>
      </p:pic>
      <p:sp>
        <p:nvSpPr>
          <p:cNvPr id="3" name="TextBox 2">
            <a:extLst>
              <a:ext uri="{FF2B5EF4-FFF2-40B4-BE49-F238E27FC236}">
                <a16:creationId xmlns:a16="http://schemas.microsoft.com/office/drawing/2014/main" id="{A2DD02D8-A1BD-4C70-8170-EFA0B8AD42DA}"/>
              </a:ext>
            </a:extLst>
          </p:cNvPr>
          <p:cNvSpPr txBox="1"/>
          <p:nvPr/>
        </p:nvSpPr>
        <p:spPr>
          <a:xfrm>
            <a:off x="114300" y="6019800"/>
            <a:ext cx="8915400" cy="830997"/>
          </a:xfrm>
          <a:prstGeom prst="rect">
            <a:avLst/>
          </a:prstGeom>
          <a:noFill/>
        </p:spPr>
        <p:txBody>
          <a:bodyPr wrap="square" rtlCol="0">
            <a:spAutoFit/>
          </a:bodyPr>
          <a:lstStyle/>
          <a:p>
            <a:r>
              <a:rPr lang="en-US" sz="1600" dirty="0">
                <a:solidFill>
                  <a:srgbClr val="FF0000"/>
                </a:solidFill>
                <a:latin typeface="Arial" panose="020B0604020202020204" pitchFamily="34" charset="0"/>
              </a:rPr>
              <a:t>Cartographical representation of a SOM based on Wikipedia featured article data (word frequency). Distance is inversely proportional to similarity. The "mountains" are edges between clusters. The red lines are links between articles.</a:t>
            </a:r>
            <a:endParaRPr lang="en-US" sz="2000" dirty="0">
              <a:solidFill>
                <a:srgbClr val="FF0000"/>
              </a:solidFill>
            </a:endParaRPr>
          </a:p>
        </p:txBody>
      </p:sp>
      <p:sp>
        <p:nvSpPr>
          <p:cNvPr id="5" name="TextBox 4">
            <a:extLst>
              <a:ext uri="{FF2B5EF4-FFF2-40B4-BE49-F238E27FC236}">
                <a16:creationId xmlns:a16="http://schemas.microsoft.com/office/drawing/2014/main" id="{A38B042B-08CE-482B-A7BD-4FE1C6DB3CC8}"/>
              </a:ext>
            </a:extLst>
          </p:cNvPr>
          <p:cNvSpPr txBox="1"/>
          <p:nvPr/>
        </p:nvSpPr>
        <p:spPr>
          <a:xfrm>
            <a:off x="2971800" y="304800"/>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EDE8B227-18AA-450E-AFFA-3000302A9179}"/>
              </a:ext>
            </a:extLst>
          </p:cNvPr>
          <p:cNvSpPr txBox="1"/>
          <p:nvPr/>
        </p:nvSpPr>
        <p:spPr>
          <a:xfrm>
            <a:off x="2646633" y="127345"/>
            <a:ext cx="3980577" cy="584775"/>
          </a:xfrm>
          <a:prstGeom prst="rect">
            <a:avLst/>
          </a:prstGeom>
          <a:noFill/>
        </p:spPr>
        <p:txBody>
          <a:bodyPr wrap="none" rtlCol="0">
            <a:spAutoFit/>
          </a:bodyPr>
          <a:lstStyle/>
          <a:p>
            <a:r>
              <a:rPr lang="en-US" sz="3200" b="1" dirty="0"/>
              <a:t>SOM: Application 3</a:t>
            </a:r>
          </a:p>
        </p:txBody>
      </p:sp>
    </p:spTree>
    <p:extLst>
      <p:ext uri="{BB962C8B-B14F-4D97-AF65-F5344CB8AC3E}">
        <p14:creationId xmlns:p14="http://schemas.microsoft.com/office/powerpoint/2010/main" val="18577581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838200" y="152400"/>
            <a:ext cx="7772400" cy="646331"/>
          </a:xfrm>
        </p:spPr>
        <p:txBody>
          <a:bodyPr wrap="square">
            <a:spAutoFit/>
          </a:bodyPr>
          <a:lstStyle>
            <a:defPPr lvl="0">
              <a:buNone/>
            </a:defPPr>
            <a:lvl1pPr lvl="0">
              <a:buNone/>
            </a:lvl1pPr>
          </a:lstStyle>
          <a:p>
            <a:pPr lvl="0" algn="ctr"/>
            <a:r>
              <a:rPr lang="en-NZ" sz="3600" dirty="0"/>
              <a:t>Other Self-Organizing Networks</a:t>
            </a:r>
          </a:p>
        </p:txBody>
      </p:sp>
      <p:sp>
        <p:nvSpPr>
          <p:cNvPr id="3" name="Text Placeholder 2"/>
          <p:cNvSpPr txBox="1">
            <a:spLocks noGrp="1"/>
          </p:cNvSpPr>
          <p:nvPr>
            <p:ph type="body" idx="4294967295"/>
          </p:nvPr>
        </p:nvSpPr>
        <p:spPr>
          <a:xfrm>
            <a:off x="533400" y="2133600"/>
            <a:ext cx="8077200" cy="3123932"/>
          </a:xfrm>
        </p:spPr>
        <p:txBody>
          <a:bodyPr wrap="square">
            <a:spAutoFit/>
          </a:bodyPr>
          <a:lstStyle>
            <a:defPPr marL="342720" marR="0" lvl="0" indent="-342720" algn="l" rtl="0" hangingPunct="1">
              <a:lnSpc>
                <a:spcPct val="100000"/>
              </a:lnSpc>
              <a:spcBef>
                <a:spcPts val="799"/>
              </a:spcBef>
              <a:spcAft>
                <a:spcPts val="0"/>
              </a:spcAft>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en-US" sz="3200" b="0" i="0" u="none" strike="noStrike" baseline="0">
                <a:ln>
                  <a:noFill/>
                </a:ln>
                <a:solidFill>
                  <a:srgbClr val="160AEB"/>
                </a:solidFill>
                <a:latin typeface="Times New Roman" pitchFamily="18"/>
                <a:ea typeface="Arial Unicode MS" pitchFamily="2"/>
                <a:cs typeface="Arial Unicode MS" pitchFamily="2"/>
              </a:defRPr>
            </a:defPPr>
            <a:lvl1pPr marL="342720" marR="0" lvl="0" indent="-342720" algn="l" rtl="0" hangingPunct="1">
              <a:lnSpc>
                <a:spcPct val="100000"/>
              </a:lnSpc>
              <a:spcBef>
                <a:spcPts val="799"/>
              </a:spcBef>
              <a:spcAft>
                <a:spcPts val="0"/>
              </a:spcAft>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en-US" sz="3200" b="0" i="0" u="none" strike="noStrike" baseline="0">
                <a:ln>
                  <a:noFill/>
                </a:ln>
                <a:solidFill>
                  <a:srgbClr val="160AEB"/>
                </a:solidFill>
                <a:latin typeface="Times New Roman" pitchFamily="18"/>
                <a:ea typeface="Arial Unicode MS" pitchFamily="2"/>
                <a:cs typeface="Arial Unicode MS" pitchFamily="2"/>
              </a:defRPr>
            </a:lvl1pPr>
            <a:lvl2pPr marL="742680" marR="0" lvl="1" indent="-285480" algn="l" rtl="0" hangingPunct="1">
              <a:lnSpc>
                <a:spcPct val="100000"/>
              </a:lnSpc>
              <a:spcBef>
                <a:spcPts val="697"/>
              </a:spcBef>
              <a:spcAft>
                <a:spcPts val="0"/>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defRPr lang="en-US" sz="2800" b="0" i="0" u="none" strike="noStrike" baseline="0">
                <a:ln>
                  <a:noFill/>
                </a:ln>
                <a:solidFill>
                  <a:srgbClr val="160AEB"/>
                </a:solidFill>
                <a:latin typeface="Times New Roman" pitchFamily="18"/>
                <a:ea typeface="Arial Unicode MS" pitchFamily="2"/>
                <a:cs typeface="Arial Unicode MS" pitchFamily="2"/>
              </a:defRPr>
            </a:lvl2pPr>
            <a:lvl3pPr marL="1143000" marR="0" lvl="2" indent="-228600" algn="l" rtl="0" hangingPunct="1">
              <a:lnSpc>
                <a:spcPct val="100000"/>
              </a:lnSpc>
              <a:spcBef>
                <a:spcPts val="598"/>
              </a:spcBef>
              <a:spcAft>
                <a:spcPts val="0"/>
              </a:spcAft>
              <a:buClr>
                <a:srgbClr val="000000"/>
              </a:buClr>
              <a:buSzPct val="100000"/>
              <a:buFont typeface="Times New Roman" pitchFamily="18"/>
              <a:buChar char="•"/>
              <a:tabLst>
                <a:tab pos="1143000" algn="l"/>
                <a:tab pos="1347480" algn="l"/>
                <a:tab pos="1796760" algn="l"/>
                <a:tab pos="2246040" algn="l"/>
                <a:tab pos="2695319" algn="l"/>
                <a:tab pos="3144599" algn="l"/>
                <a:tab pos="3593880" algn="l"/>
                <a:tab pos="4043160" algn="l"/>
                <a:tab pos="4492440" algn="l"/>
                <a:tab pos="4941720" algn="l"/>
                <a:tab pos="5391000" algn="l"/>
                <a:tab pos="5840279" algn="l"/>
                <a:tab pos="6289560" algn="l"/>
                <a:tab pos="6738840" algn="l"/>
                <a:tab pos="7188119" algn="l"/>
                <a:tab pos="7637400" algn="l"/>
                <a:tab pos="8086679" algn="l"/>
                <a:tab pos="8535960" algn="l"/>
                <a:tab pos="8985240" algn="l"/>
                <a:tab pos="9434160" algn="l"/>
                <a:tab pos="9883440" algn="l"/>
              </a:tabLst>
              <a:defRPr lang="en-US" sz="2400" b="0" i="0" u="none" strike="noStrike" baseline="0">
                <a:ln>
                  <a:noFill/>
                </a:ln>
                <a:solidFill>
                  <a:srgbClr val="160AEB"/>
                </a:solidFill>
                <a:latin typeface="Times New Roman" pitchFamily="18"/>
                <a:ea typeface="Arial Unicode MS" pitchFamily="2"/>
                <a:cs typeface="Arial Unicode MS" pitchFamily="2"/>
              </a:defRPr>
            </a:lvl3pPr>
            <a:lvl4pPr marL="1600199" marR="0" lvl="3" indent="-228600" algn="l" rtl="0" hangingPunct="1">
              <a:lnSpc>
                <a:spcPct val="100000"/>
              </a:lnSpc>
              <a:spcBef>
                <a:spcPts val="499"/>
              </a:spcBef>
              <a:spcAft>
                <a:spcPts val="0"/>
              </a:spcAft>
              <a:buClr>
                <a:srgbClr val="000000"/>
              </a:buClr>
              <a:buSzPct val="100000"/>
              <a:buFont typeface="Times New Roman" pitchFamily="18"/>
              <a:buChar char="–"/>
              <a:tabLst>
                <a:tab pos="1600200" algn="l"/>
                <a:tab pos="179676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80" algn="l"/>
                <a:tab pos="8535959" algn="l"/>
                <a:tab pos="8985240" algn="l"/>
                <a:tab pos="9434160" algn="l"/>
                <a:tab pos="9883440" algn="l"/>
                <a:tab pos="10332720" algn="l"/>
              </a:tabLst>
              <a:defRPr lang="en-US" sz="2000" b="0" i="0" u="none" strike="noStrike" baseline="0">
                <a:ln>
                  <a:noFill/>
                </a:ln>
                <a:solidFill>
                  <a:srgbClr val="160AEB"/>
                </a:solidFill>
                <a:latin typeface="Times New Roman" pitchFamily="18"/>
                <a:ea typeface="Arial Unicode MS" pitchFamily="2"/>
                <a:cs typeface="Arial Unicode MS" pitchFamily="2"/>
              </a:defRPr>
            </a:lvl4pPr>
            <a:lvl5pPr marL="2057400" marR="0" lvl="4"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5pPr>
            <a:lvl6pPr marL="2057400" marR="0" lvl="5"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6pPr>
            <a:lvl7pPr marL="2057400" marR="0" lvl="6"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7pPr>
            <a:lvl8pPr marL="2057400" marR="0" lvl="7"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8pPr>
            <a:lvl9pPr marL="2057400" marR="0" lvl="8" indent="-228600" algn="l" rtl="0" hangingPunct="1">
              <a:lnSpc>
                <a:spcPct val="100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US" sz="2000" b="0" i="0" u="none" strike="noStrike" baseline="0">
                <a:ln>
                  <a:noFill/>
                </a:ln>
                <a:solidFill>
                  <a:srgbClr val="160AEB"/>
                </a:solidFill>
                <a:latin typeface="Times New Roman" pitchFamily="18"/>
                <a:ea typeface="Arial Unicode MS" pitchFamily="2"/>
                <a:cs typeface="Arial Unicode MS" pitchFamily="2"/>
              </a:defRPr>
            </a:lvl9pPr>
          </a:lstStyle>
          <a:p>
            <a:pPr marL="0" lvl="1" indent="0">
              <a:buClr>
                <a:srgbClr val="160AEB"/>
              </a:buClr>
              <a:buFont typeface="Wingdings" pitchFamily="1"/>
              <a:buChar char=""/>
            </a:pPr>
            <a:r>
              <a:rPr lang="en-US" dirty="0" err="1">
                <a:solidFill>
                  <a:schemeClr val="tx1"/>
                </a:solidFill>
              </a:rPr>
              <a:t>Fritzke’s</a:t>
            </a:r>
            <a:r>
              <a:rPr lang="en-US" dirty="0">
                <a:solidFill>
                  <a:schemeClr val="tx1"/>
                </a:solidFill>
              </a:rPr>
              <a:t> “Growing Neural Gas”</a:t>
            </a:r>
          </a:p>
          <a:p>
            <a:pPr marL="400320" lvl="2" indent="0">
              <a:buClr>
                <a:srgbClr val="160AEB"/>
              </a:buClr>
              <a:buFont typeface="Wingdings" pitchFamily="1"/>
              <a:buChar char=""/>
            </a:pPr>
            <a:r>
              <a:rPr lang="en-US" dirty="0">
                <a:solidFill>
                  <a:schemeClr val="tx1"/>
                </a:solidFill>
              </a:rPr>
              <a:t>animation: </a:t>
            </a:r>
            <a:r>
              <a:rPr lang="en-US" sz="1600" dirty="0">
                <a:hlinkClick r:id="rId3"/>
              </a:rPr>
              <a:t>https://www.youtube.com/watch?v=3uo9-uhu8Z0</a:t>
            </a:r>
            <a:endParaRPr lang="en-US" sz="1600" dirty="0"/>
          </a:p>
          <a:p>
            <a:pPr marL="0" lvl="1" indent="0">
              <a:buClr>
                <a:srgbClr val="160AEB"/>
              </a:buClr>
              <a:buFont typeface="Wingdings" pitchFamily="1"/>
              <a:buChar char=""/>
            </a:pPr>
            <a:endParaRPr lang="en-US" dirty="0"/>
          </a:p>
          <a:p>
            <a:pPr marL="0" lvl="1" indent="0">
              <a:buClr>
                <a:srgbClr val="160AEB"/>
              </a:buClr>
              <a:buFont typeface="Wingdings" pitchFamily="1"/>
              <a:buChar char=""/>
            </a:pPr>
            <a:r>
              <a:rPr lang="en-US" dirty="0">
                <a:solidFill>
                  <a:schemeClr val="tx1"/>
                </a:solidFill>
              </a:rPr>
              <a:t>My </a:t>
            </a:r>
            <a:r>
              <a:rPr lang="en-US">
                <a:solidFill>
                  <a:schemeClr val="tx1"/>
                </a:solidFill>
              </a:rPr>
              <a:t>own networks</a:t>
            </a:r>
            <a:r>
              <a:rPr lang="en-US" dirty="0">
                <a:solidFill>
                  <a:schemeClr val="tx1"/>
                </a:solidFill>
              </a:rPr>
              <a:t>:</a:t>
            </a:r>
          </a:p>
          <a:p>
            <a:pPr marL="857519" lvl="3" indent="0">
              <a:buClr>
                <a:srgbClr val="160AEB"/>
              </a:buClr>
              <a:buFont typeface="Wingdings" pitchFamily="1"/>
              <a:buChar char=""/>
            </a:pPr>
            <a:r>
              <a:rPr lang="en-US" sz="1600" dirty="0">
                <a:solidFill>
                  <a:schemeClr val="tx1"/>
                </a:solidFill>
              </a:rPr>
              <a:t>Lorentz, I., </a:t>
            </a:r>
            <a:r>
              <a:rPr lang="en-US" sz="1600" dirty="0" err="1">
                <a:solidFill>
                  <a:schemeClr val="tx1"/>
                </a:solidFill>
              </a:rPr>
              <a:t>Andonie</a:t>
            </a:r>
            <a:r>
              <a:rPr lang="en-US" sz="1600" dirty="0">
                <a:solidFill>
                  <a:schemeClr val="tx1"/>
                </a:solidFill>
              </a:rPr>
              <a:t>, R., </a:t>
            </a:r>
            <a:r>
              <a:rPr lang="en-US" sz="1600" dirty="0" err="1">
                <a:solidFill>
                  <a:schemeClr val="tx1"/>
                </a:solidFill>
              </a:rPr>
              <a:t>Sasu</a:t>
            </a:r>
            <a:r>
              <a:rPr lang="en-US" sz="1600" dirty="0">
                <a:solidFill>
                  <a:schemeClr val="tx1"/>
                </a:solidFill>
              </a:rPr>
              <a:t> L. Parallel Bayesian ARTMAP and Its OpenCL Implementation, Neural Processing Letters,  47, 2018,  491-507.</a:t>
            </a:r>
          </a:p>
          <a:p>
            <a:pPr marL="857519" lvl="3" indent="0">
              <a:buClr>
                <a:srgbClr val="160AEB"/>
              </a:buClr>
              <a:buFont typeface="Wingdings" pitchFamily="1"/>
              <a:buChar char=""/>
            </a:pPr>
            <a:r>
              <a:rPr lang="en-US" sz="1600" dirty="0" err="1">
                <a:solidFill>
                  <a:schemeClr val="tx1"/>
                </a:solidFill>
              </a:rPr>
              <a:t>Andonie</a:t>
            </a:r>
            <a:r>
              <a:rPr lang="en-US" sz="1600" dirty="0">
                <a:solidFill>
                  <a:schemeClr val="tx1"/>
                </a:solidFill>
              </a:rPr>
              <a:t> R., </a:t>
            </a:r>
            <a:r>
              <a:rPr lang="en-US" sz="1600" dirty="0" err="1">
                <a:solidFill>
                  <a:schemeClr val="tx1"/>
                </a:solidFill>
              </a:rPr>
              <a:t>Sasu</a:t>
            </a:r>
            <a:r>
              <a:rPr lang="en-US" sz="1600" dirty="0">
                <a:solidFill>
                  <a:schemeClr val="tx1"/>
                </a:solidFill>
              </a:rPr>
              <a:t> L. </a:t>
            </a:r>
            <a:r>
              <a:rPr lang="en-US" sz="1600" i="1" dirty="0">
                <a:solidFill>
                  <a:schemeClr val="tx1"/>
                </a:solidFill>
              </a:rPr>
              <a:t>Fuzzy ARTMAP with Input </a:t>
            </a:r>
            <a:r>
              <a:rPr lang="en-US" sz="1600" i="1" dirty="0" err="1">
                <a:solidFill>
                  <a:schemeClr val="tx1"/>
                </a:solidFill>
              </a:rPr>
              <a:t>Relevances</a:t>
            </a:r>
            <a:r>
              <a:rPr lang="en-US" sz="1600" dirty="0">
                <a:solidFill>
                  <a:schemeClr val="tx1"/>
                </a:solidFill>
              </a:rPr>
              <a:t>, IEEE Transactions on Neural Networks, 17, 2006, 929-941.</a:t>
            </a:r>
          </a:p>
        </p:txBody>
      </p:sp>
    </p:spTree>
    <p:extLst>
      <p:ext uri="{BB962C8B-B14F-4D97-AF65-F5344CB8AC3E}">
        <p14:creationId xmlns:p14="http://schemas.microsoft.com/office/powerpoint/2010/main" val="34348550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cstate="print"/>
          <a:srcRect/>
          <a:stretch>
            <a:fillRect/>
          </a:stretch>
        </p:blipFill>
        <p:spPr bwMode="auto">
          <a:xfrm>
            <a:off x="838200" y="762000"/>
            <a:ext cx="7486650" cy="5619750"/>
          </a:xfrm>
          <a:prstGeom prst="rect">
            <a:avLst/>
          </a:prstGeom>
          <a:noFill/>
          <a:ln w="9525">
            <a:noFill/>
            <a:miter lim="800000"/>
            <a:headEnd/>
            <a:tailEnd/>
          </a:ln>
          <a:effectLst/>
        </p:spPr>
      </p:pic>
    </p:spTree>
    <p:extLst>
      <p:ext uri="{BB962C8B-B14F-4D97-AF65-F5344CB8AC3E}">
        <p14:creationId xmlns:p14="http://schemas.microsoft.com/office/powerpoint/2010/main" val="822043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cstate="print"/>
          <a:srcRect/>
          <a:stretch>
            <a:fillRect/>
          </a:stretch>
        </p:blipFill>
        <p:spPr bwMode="auto">
          <a:xfrm>
            <a:off x="838200" y="762000"/>
            <a:ext cx="7429500" cy="5638800"/>
          </a:xfrm>
          <a:prstGeom prst="rect">
            <a:avLst/>
          </a:prstGeom>
          <a:noFill/>
          <a:ln w="9525">
            <a:noFill/>
            <a:miter lim="800000"/>
            <a:headEnd/>
            <a:tailEnd/>
          </a:ln>
          <a:effectLst/>
        </p:spPr>
      </p:pic>
    </p:spTree>
    <p:extLst>
      <p:ext uri="{BB962C8B-B14F-4D97-AF65-F5344CB8AC3E}">
        <p14:creationId xmlns:p14="http://schemas.microsoft.com/office/powerpoint/2010/main" val="3162786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cstate="print"/>
          <a:srcRect/>
          <a:stretch>
            <a:fillRect/>
          </a:stretch>
        </p:blipFill>
        <p:spPr bwMode="auto">
          <a:xfrm>
            <a:off x="838200" y="762000"/>
            <a:ext cx="7477125" cy="5619750"/>
          </a:xfrm>
          <a:prstGeom prst="rect">
            <a:avLst/>
          </a:prstGeom>
          <a:noFill/>
          <a:ln w="9525">
            <a:noFill/>
            <a:miter lim="800000"/>
            <a:headEnd/>
            <a:tailEnd/>
          </a:ln>
          <a:effectLst/>
        </p:spPr>
      </p:pic>
    </p:spTree>
    <p:extLst>
      <p:ext uri="{BB962C8B-B14F-4D97-AF65-F5344CB8AC3E}">
        <p14:creationId xmlns:p14="http://schemas.microsoft.com/office/powerpoint/2010/main" val="2038516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cstate="print"/>
          <a:srcRect/>
          <a:stretch>
            <a:fillRect/>
          </a:stretch>
        </p:blipFill>
        <p:spPr bwMode="auto">
          <a:xfrm>
            <a:off x="838200" y="685800"/>
            <a:ext cx="7486650" cy="5638800"/>
          </a:xfrm>
          <a:prstGeom prst="rect">
            <a:avLst/>
          </a:prstGeom>
          <a:noFill/>
          <a:ln w="9525">
            <a:noFill/>
            <a:miter lim="800000"/>
            <a:headEnd/>
            <a:tailEnd/>
          </a:ln>
          <a:effectLst/>
        </p:spPr>
      </p:pic>
    </p:spTree>
    <p:extLst>
      <p:ext uri="{BB962C8B-B14F-4D97-AF65-F5344CB8AC3E}">
        <p14:creationId xmlns:p14="http://schemas.microsoft.com/office/powerpoint/2010/main" val="5642790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285</TotalTime>
  <Words>1894</Words>
  <Application>Microsoft Office PowerPoint</Application>
  <PresentationFormat>On-screen Show (4:3)</PresentationFormat>
  <Paragraphs>251</Paragraphs>
  <Slides>59</Slides>
  <Notes>26</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59</vt:i4>
      </vt:variant>
    </vt:vector>
  </HeadingPairs>
  <TitlesOfParts>
    <vt:vector size="71" baseType="lpstr">
      <vt:lpstr>Arial</vt:lpstr>
      <vt:lpstr>Calibri</vt:lpstr>
      <vt:lpstr>Cambria Math</vt:lpstr>
      <vt:lpstr>Lucida Sans Unicode</vt:lpstr>
      <vt:lpstr>Times New Roman</vt:lpstr>
      <vt:lpstr>Verdana</vt:lpstr>
      <vt:lpstr>Wingdings</vt:lpstr>
      <vt:lpstr>Wingdings 2</vt:lpstr>
      <vt:lpstr>Wingdings 3</vt:lpstr>
      <vt:lpstr>Concourse</vt:lpstr>
      <vt:lpstr>Equation</vt:lpstr>
      <vt:lpstr>Acrobat Document</vt:lpstr>
      <vt:lpstr>Unsupervised Learning k-Means, LVQ, SOM</vt:lpstr>
      <vt:lpstr>Unsupervised Learning</vt:lpstr>
      <vt:lpstr>Competitive Learning</vt:lpstr>
      <vt:lpstr>The k-Means Algorithm</vt:lpstr>
      <vt:lpstr>PowerPoint Presentation</vt:lpstr>
      <vt:lpstr>PowerPoint Presentation</vt:lpstr>
      <vt:lpstr>PowerPoint Presentation</vt:lpstr>
      <vt:lpstr>PowerPoint Presentation</vt:lpstr>
      <vt:lpstr>PowerPoint Presentation</vt:lpstr>
      <vt:lpstr>PowerPoint Presentation</vt:lpstr>
      <vt:lpstr>Stopping/convergence criterion </vt:lpstr>
      <vt:lpstr>Example distance functions</vt:lpstr>
      <vt:lpstr>Distance function for text documents</vt:lpstr>
      <vt:lpstr>Weaknesses of k-Means</vt:lpstr>
      <vt:lpstr>Weaknesses of k-Means: Problems with outliers</vt:lpstr>
      <vt:lpstr>Dealing with outliers</vt:lpstr>
      <vt:lpstr>Weaknesses of k-Means (cont …)</vt:lpstr>
      <vt:lpstr>Weaknesses of k-Means (cont …)</vt:lpstr>
      <vt:lpstr>PowerPoint Presentation</vt:lpstr>
      <vt:lpstr>k-Means improvements</vt:lpstr>
      <vt:lpstr>k-Means Summary</vt:lpstr>
      <vt:lpstr>k-Means in WEKA for Iris data: 2 clusters</vt:lpstr>
      <vt:lpstr>k-Means in WEKA for Iris data: 3 clusters</vt:lpstr>
      <vt:lpstr>k-Means Neural Network</vt:lpstr>
      <vt:lpstr>Normalization</vt:lpstr>
      <vt:lpstr>Normalization</vt:lpstr>
      <vt:lpstr>Normalization</vt:lpstr>
      <vt:lpstr>k-Means Neural Network</vt:lpstr>
      <vt:lpstr>PowerPoint Presentation</vt:lpstr>
      <vt:lpstr>PowerPoint Presentation</vt:lpstr>
      <vt:lpstr>Learning Vector Quantization (LVQ)</vt:lpstr>
      <vt:lpstr>LVQ</vt:lpstr>
      <vt:lpstr>PowerPoint Presentation</vt:lpstr>
      <vt:lpstr>PowerPoint Presentation</vt:lpstr>
      <vt:lpstr>PowerPoint Presentation</vt:lpstr>
      <vt:lpstr>The Self-Organizing Map (SOM)</vt:lpstr>
      <vt:lpstr>Feature Maps</vt:lpstr>
      <vt:lpstr>Feature Maps</vt:lpstr>
      <vt:lpstr>Topology Preservation</vt:lpstr>
      <vt:lpstr>SOM</vt:lpstr>
      <vt:lpstr>PowerPoint Presentation</vt:lpstr>
      <vt:lpstr>Neuron Connections</vt:lpstr>
      <vt:lpstr>PowerPoint Presentation</vt:lpstr>
      <vt:lpstr>Neuron Connections?</vt:lpstr>
      <vt:lpstr>Everybody Needs Good Neighbors</vt:lpstr>
      <vt:lpstr>The Self-Organizing Feature Map</vt:lpstr>
      <vt:lpstr>PowerPoint Presentation</vt:lpstr>
      <vt:lpstr>Self-Organization</vt:lpstr>
      <vt:lpstr>Network Size</vt:lpstr>
      <vt:lpstr>Some Mathematics</vt:lpstr>
      <vt:lpstr>More Mathematics: Statistical Correlation Interpretation of the Euclidean Distance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 Self-Organizing Networks</vt:lpstr>
    </vt:vector>
  </TitlesOfParts>
  <Company>Central Washington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Razvan Andonie</dc:creator>
  <cp:lastModifiedBy>Razvan Andonie</cp:lastModifiedBy>
  <cp:revision>49</cp:revision>
  <dcterms:created xsi:type="dcterms:W3CDTF">2018-05-01T00:32:39Z</dcterms:created>
  <dcterms:modified xsi:type="dcterms:W3CDTF">2022-04-26T22:13:24Z</dcterms:modified>
</cp:coreProperties>
</file>